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4"/>
  </p:sldMasterIdLst>
  <p:notesMasterIdLst>
    <p:notesMasterId r:id="rId17"/>
  </p:notesMasterIdLst>
  <p:sldIdLst>
    <p:sldId id="256" r:id="rId5"/>
    <p:sldId id="313" r:id="rId6"/>
    <p:sldId id="306" r:id="rId7"/>
    <p:sldId id="307" r:id="rId8"/>
    <p:sldId id="316" r:id="rId9"/>
    <p:sldId id="314" r:id="rId10"/>
    <p:sldId id="309" r:id="rId11"/>
    <p:sldId id="310" r:id="rId12"/>
    <p:sldId id="311" r:id="rId13"/>
    <p:sldId id="312" r:id="rId14"/>
    <p:sldId id="315" r:id="rId15"/>
    <p:sldId id="317" r:id="rId16"/>
  </p:sldIdLst>
  <p:sldSz cx="9144000" cy="5143500" type="screen16x9"/>
  <p:notesSz cx="6858000" cy="9144000"/>
  <p:embeddedFontLst>
    <p:embeddedFont>
      <p:font typeface="Bebas Neue" panose="020B0604020202020204" charset="0"/>
      <p:regular r:id="rId18"/>
    </p:embeddedFont>
    <p:embeddedFont>
      <p:font typeface="Calibri" panose="020F0502020204030204" pitchFamily="34" charset="0"/>
      <p:regular r:id="rId19"/>
      <p:bold r:id="rId20"/>
      <p:italic r:id="rId21"/>
      <p:boldItalic r:id="rId22"/>
    </p:embeddedFont>
    <p:embeddedFont>
      <p:font typeface="Cambria Math" panose="02040503050406030204" pitchFamily="18" charset="0"/>
      <p:regular r:id="rId23"/>
    </p:embeddedFont>
    <p:embeddedFont>
      <p:font typeface="Lato" panose="020B0604020202020204" charset="0"/>
      <p:regular r:id="rId24"/>
      <p:bold r:id="rId25"/>
      <p:italic r:id="rId26"/>
      <p:boldItalic r:id="rId27"/>
    </p:embeddedFont>
    <p:embeddedFont>
      <p:font typeface="Righteous"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5F0D0"/>
    <a:srgbClr val="DCFEFF"/>
    <a:srgbClr val="FEFDE4"/>
    <a:srgbClr val="FDFABB"/>
    <a:srgbClr val="CDCDFF"/>
    <a:srgbClr val="B9C7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33989B-02F4-77B0-CD69-C2BD27FC122B}" v="1" dt="2023-03-06T10:55:04.821"/>
    <p1510:client id="{D76F8022-1BD0-438C-85FA-1FC44A8751C8}" v="126" dt="2023-03-06T11:15:45.009"/>
  </p1510:revLst>
</p1510:revInfo>
</file>

<file path=ppt/tableStyles.xml><?xml version="1.0" encoding="utf-8"?>
<a:tblStyleLst xmlns:a="http://schemas.openxmlformats.org/drawingml/2006/main" def="{34A0E7E2-612E-41D1-9B7C-4269434CDE35}">
  <a:tblStyle styleId="{34A0E7E2-612E-41D1-9B7C-4269434CDE3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STELLANETA ANDREA" userId="1dc668ef-0d9f-4998-a8a7-bf265ba36826" providerId="ADAL" clId="{D76F8022-1BD0-438C-85FA-1FC44A8751C8}"/>
    <pc:docChg chg="custSel modSld">
      <pc:chgData name="CASTELLANETA ANDREA" userId="1dc668ef-0d9f-4998-a8a7-bf265ba36826" providerId="ADAL" clId="{D76F8022-1BD0-438C-85FA-1FC44A8751C8}" dt="2023-03-06T11:39:36.911" v="125" actId="20577"/>
      <pc:docMkLst>
        <pc:docMk/>
      </pc:docMkLst>
      <pc:sldChg chg="modSp">
        <pc:chgData name="CASTELLANETA ANDREA" userId="1dc668ef-0d9f-4998-a8a7-bf265ba36826" providerId="ADAL" clId="{D76F8022-1BD0-438C-85FA-1FC44A8751C8}" dt="2023-03-06T11:15:45.009" v="117" actId="20577"/>
        <pc:sldMkLst>
          <pc:docMk/>
          <pc:sldMk cId="2701865631" sldId="307"/>
        </pc:sldMkLst>
        <pc:graphicFrameChg chg="mod">
          <ac:chgData name="CASTELLANETA ANDREA" userId="1dc668ef-0d9f-4998-a8a7-bf265ba36826" providerId="ADAL" clId="{D76F8022-1BD0-438C-85FA-1FC44A8751C8}" dt="2023-03-06T11:15:45.009" v="117" actId="20577"/>
          <ac:graphicFrameMkLst>
            <pc:docMk/>
            <pc:sldMk cId="2701865631" sldId="307"/>
            <ac:graphicFrameMk id="5" creationId="{C258612E-3783-3D44-7E24-EE6C9DAB8314}"/>
          </ac:graphicFrameMkLst>
        </pc:graphicFrameChg>
      </pc:sldChg>
      <pc:sldChg chg="modSp mod modNotesTx">
        <pc:chgData name="CASTELLANETA ANDREA" userId="1dc668ef-0d9f-4998-a8a7-bf265ba36826" providerId="ADAL" clId="{D76F8022-1BD0-438C-85FA-1FC44A8751C8}" dt="2023-03-06T11:16:12.989" v="119" actId="113"/>
        <pc:sldMkLst>
          <pc:docMk/>
          <pc:sldMk cId="85123757" sldId="310"/>
        </pc:sldMkLst>
        <pc:graphicFrameChg chg="mod modGraphic">
          <ac:chgData name="CASTELLANETA ANDREA" userId="1dc668ef-0d9f-4998-a8a7-bf265ba36826" providerId="ADAL" clId="{D76F8022-1BD0-438C-85FA-1FC44A8751C8}" dt="2023-03-06T11:16:12.989" v="119" actId="113"/>
          <ac:graphicFrameMkLst>
            <pc:docMk/>
            <pc:sldMk cId="85123757" sldId="310"/>
            <ac:graphicFrameMk id="3" creationId="{B2EC1E5E-E5EE-3CF2-8C16-96F3290124E5}"/>
          </ac:graphicFrameMkLst>
        </pc:graphicFrameChg>
      </pc:sldChg>
      <pc:sldChg chg="modSp mod modNotesTx">
        <pc:chgData name="CASTELLANETA ANDREA" userId="1dc668ef-0d9f-4998-a8a7-bf265ba36826" providerId="ADAL" clId="{D76F8022-1BD0-438C-85FA-1FC44A8751C8}" dt="2023-03-01T18:04:05.252" v="112"/>
        <pc:sldMkLst>
          <pc:docMk/>
          <pc:sldMk cId="3040363036" sldId="315"/>
        </pc:sldMkLst>
        <pc:spChg chg="mod">
          <ac:chgData name="CASTELLANETA ANDREA" userId="1dc668ef-0d9f-4998-a8a7-bf265ba36826" providerId="ADAL" clId="{D76F8022-1BD0-438C-85FA-1FC44A8751C8}" dt="2023-03-01T18:04:05.252" v="112"/>
          <ac:spMkLst>
            <pc:docMk/>
            <pc:sldMk cId="3040363036" sldId="315"/>
            <ac:spMk id="9" creationId="{77243A3A-05CF-492E-32D3-CF2E81291F05}"/>
          </ac:spMkLst>
        </pc:spChg>
        <pc:spChg chg="mod">
          <ac:chgData name="CASTELLANETA ANDREA" userId="1dc668ef-0d9f-4998-a8a7-bf265ba36826" providerId="ADAL" clId="{D76F8022-1BD0-438C-85FA-1FC44A8751C8}" dt="2023-03-01T18:03:14.496" v="90" actId="20577"/>
          <ac:spMkLst>
            <pc:docMk/>
            <pc:sldMk cId="3040363036" sldId="315"/>
            <ac:spMk id="479" creationId="{00000000-0000-0000-0000-000000000000}"/>
          </ac:spMkLst>
        </pc:spChg>
      </pc:sldChg>
      <pc:sldChg chg="modSp mod modNotesTx">
        <pc:chgData name="CASTELLANETA ANDREA" userId="1dc668ef-0d9f-4998-a8a7-bf265ba36826" providerId="ADAL" clId="{D76F8022-1BD0-438C-85FA-1FC44A8751C8}" dt="2023-03-06T11:39:36.911" v="125" actId="20577"/>
        <pc:sldMkLst>
          <pc:docMk/>
          <pc:sldMk cId="3869830288" sldId="316"/>
        </pc:sldMkLst>
        <pc:spChg chg="mod">
          <ac:chgData name="CASTELLANETA ANDREA" userId="1dc668ef-0d9f-4998-a8a7-bf265ba36826" providerId="ADAL" clId="{D76F8022-1BD0-438C-85FA-1FC44A8751C8}" dt="2023-03-06T11:17:22.016" v="121" actId="20577"/>
          <ac:spMkLst>
            <pc:docMk/>
            <pc:sldMk cId="3869830288" sldId="316"/>
            <ac:spMk id="10" creationId="{3CEA6BBF-EDF7-67BB-5071-3C497F093FC6}"/>
          </ac:spMkLst>
        </pc:spChg>
        <pc:spChg chg="mod">
          <ac:chgData name="CASTELLANETA ANDREA" userId="1dc668ef-0d9f-4998-a8a7-bf265ba36826" providerId="ADAL" clId="{D76F8022-1BD0-438C-85FA-1FC44A8751C8}" dt="2023-03-06T11:15:21.649" v="114" actId="20577"/>
          <ac:spMkLst>
            <pc:docMk/>
            <pc:sldMk cId="3869830288" sldId="316"/>
            <ac:spMk id="14" creationId="{51DDC780-815E-2A13-83BA-3414EA47E278}"/>
          </ac:spMkLst>
        </pc:spChg>
      </pc:sldChg>
    </pc:docChg>
  </pc:docChgLst>
  <pc:docChgLst>
    <pc:chgData name="NOCERINO RENATO MARIA" userId="S::r.nocerino@studenti.poliba.it::88faaabf-f24f-4dd9-97a8-0926e2ee4acc" providerId="AD" clId="Web-{1C1417BC-0037-5670-5883-12A251552A71}"/>
    <pc:docChg chg="modSld">
      <pc:chgData name="NOCERINO RENATO MARIA" userId="S::r.nocerino@studenti.poliba.it::88faaabf-f24f-4dd9-97a8-0926e2ee4acc" providerId="AD" clId="Web-{1C1417BC-0037-5670-5883-12A251552A71}" dt="2023-03-01T17:32:19.086" v="1068"/>
      <pc:docMkLst>
        <pc:docMk/>
      </pc:docMkLst>
      <pc:sldChg chg="modNotes">
        <pc:chgData name="NOCERINO RENATO MARIA" userId="S::r.nocerino@studenti.poliba.it::88faaabf-f24f-4dd9-97a8-0926e2ee4acc" providerId="AD" clId="Web-{1C1417BC-0037-5670-5883-12A251552A71}" dt="2023-03-01T17:32:19.086" v="1068"/>
        <pc:sldMkLst>
          <pc:docMk/>
          <pc:sldMk cId="2684158811" sldId="306"/>
        </pc:sldMkLst>
      </pc:sldChg>
      <pc:sldChg chg="modNotes">
        <pc:chgData name="NOCERINO RENATO MARIA" userId="S::r.nocerino@studenti.poliba.it::88faaabf-f24f-4dd9-97a8-0926e2ee4acc" providerId="AD" clId="Web-{1C1417BC-0037-5670-5883-12A251552A71}" dt="2023-03-01T17:23:05.286" v="1004"/>
        <pc:sldMkLst>
          <pc:docMk/>
          <pc:sldMk cId="85123757" sldId="310"/>
        </pc:sldMkLst>
      </pc:sldChg>
      <pc:sldChg chg="modNotes">
        <pc:chgData name="NOCERINO RENATO MARIA" userId="S::r.nocerino@studenti.poliba.it::88faaabf-f24f-4dd9-97a8-0926e2ee4acc" providerId="AD" clId="Web-{1C1417BC-0037-5670-5883-12A251552A71}" dt="2023-03-01T17:21:01.141" v="964"/>
        <pc:sldMkLst>
          <pc:docMk/>
          <pc:sldMk cId="2287810929" sldId="311"/>
        </pc:sldMkLst>
      </pc:sldChg>
    </pc:docChg>
  </pc:docChgLst>
  <pc:docChgLst>
    <pc:chgData name="NOCERINO RENATO MARIA" userId="S::r.nocerino@studenti.poliba.it::88faaabf-f24f-4dd9-97a8-0926e2ee4acc" providerId="AD" clId="Web-{5833989B-02F4-77B0-CD69-C2BD27FC122B}"/>
    <pc:docChg chg="modSld">
      <pc:chgData name="NOCERINO RENATO MARIA" userId="S::r.nocerino@studenti.poliba.it::88faaabf-f24f-4dd9-97a8-0926e2ee4acc" providerId="AD" clId="Web-{5833989B-02F4-77B0-CD69-C2BD27FC122B}" dt="2023-03-06T10:56:16.795" v="288"/>
      <pc:docMkLst>
        <pc:docMk/>
      </pc:docMkLst>
      <pc:sldChg chg="modNotes">
        <pc:chgData name="NOCERINO RENATO MARIA" userId="S::r.nocerino@studenti.poliba.it::88faaabf-f24f-4dd9-97a8-0926e2ee4acc" providerId="AD" clId="Web-{5833989B-02F4-77B0-CD69-C2BD27FC122B}" dt="2023-03-06T10:56:16.795" v="288"/>
        <pc:sldMkLst>
          <pc:docMk/>
          <pc:sldMk cId="2684158811" sldId="306"/>
        </pc:sldMkLst>
      </pc:sldChg>
      <pc:sldChg chg="modNotes">
        <pc:chgData name="NOCERINO RENATO MARIA" userId="S::r.nocerino@studenti.poliba.it::88faaabf-f24f-4dd9-97a8-0926e2ee4acc" providerId="AD" clId="Web-{5833989B-02F4-77B0-CD69-C2BD27FC122B}" dt="2023-03-06T10:54:55.789" v="34"/>
        <pc:sldMkLst>
          <pc:docMk/>
          <pc:sldMk cId="85123757" sldId="310"/>
        </pc:sldMkLst>
      </pc:sldChg>
      <pc:sldChg chg="modNotes">
        <pc:chgData name="NOCERINO RENATO MARIA" userId="S::r.nocerino@studenti.poliba.it::88faaabf-f24f-4dd9-97a8-0926e2ee4acc" providerId="AD" clId="Web-{5833989B-02F4-77B0-CD69-C2BD27FC122B}" dt="2023-03-06T10:56:02.716" v="218"/>
        <pc:sldMkLst>
          <pc:docMk/>
          <pc:sldMk cId="2287810929" sldId="311"/>
        </pc:sldMkLst>
      </pc:sldChg>
    </pc:docChg>
  </pc:docChgLst>
  <pc:docChgLst>
    <pc:chgData name="NOCERINO RENATO MARIA" userId="S::r.nocerino@studenti.poliba.it::88faaabf-f24f-4dd9-97a8-0926e2ee4acc" providerId="AD" clId="Web-{078D2604-98B6-7A0E-3C90-D68511815B2E}"/>
    <pc:docChg chg="modSld">
      <pc:chgData name="NOCERINO RENATO MARIA" userId="S::r.nocerino@studenti.poliba.it::88faaabf-f24f-4dd9-97a8-0926e2ee4acc" providerId="AD" clId="Web-{078D2604-98B6-7A0E-3C90-D68511815B2E}" dt="2023-03-06T11:47:31.943" v="51"/>
      <pc:docMkLst>
        <pc:docMk/>
      </pc:docMkLst>
      <pc:sldChg chg="modNotes">
        <pc:chgData name="NOCERINO RENATO MARIA" userId="S::r.nocerino@studenti.poliba.it::88faaabf-f24f-4dd9-97a8-0926e2ee4acc" providerId="AD" clId="Web-{078D2604-98B6-7A0E-3C90-D68511815B2E}" dt="2023-03-06T11:47:31.943" v="51"/>
        <pc:sldMkLst>
          <pc:docMk/>
          <pc:sldMk cId="85123757" sldId="31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it.wikipedia.org/wiki/Regolatore_lineare_quadratico"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72aa79e3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72aa79e3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78176143da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178176143d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Il landing obliquo è ben visibile se osserviamo il grafico che mostra l’evoluzione della componente z della posizione nel tempo. Anche in questo caso riscontriamo che la velocità non supera mai i limiti del drone preso in considerazione, ovvero 72 km/h. Tuttavia, per la realizzazione di un landing obliquo, il drone è costretto comunque a superare il treno e a intercettarlo durante l’atterraggio. In questo caso infatti, otteniamo dei buoni risultati, poiché il </a:t>
            </a:r>
            <a:r>
              <a:rPr lang="it-IT" err="1"/>
              <a:t>displacement</a:t>
            </a:r>
            <a:r>
              <a:rPr lang="it-IT"/>
              <a:t> che il drone deve coprire atterrando è di 10 m, motivo per cui il landing obliquo non è netto nella figura in alto a destra. </a:t>
            </a:r>
            <a:endParaRPr/>
          </a:p>
        </p:txBody>
      </p:sp>
    </p:spTree>
    <p:extLst>
      <p:ext uri="{BB962C8B-B14F-4D97-AF65-F5344CB8AC3E}">
        <p14:creationId xmlns:p14="http://schemas.microsoft.com/office/powerpoint/2010/main" val="3806868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76abbfc27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76abbfc27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In conclusione, per quanto riguarda le prestazioni degli algoritmi, il consenso è apparso robusto per ogni traiettoria del treno e garantisce un errore nullo, Mentre l’LQR fallisce per lunghe distanze da coprire. Inoltre, non è stata riscontrata una particolare differenza tra l’uso di 2 o 4 equazioni di </a:t>
            </a:r>
            <a:r>
              <a:rPr lang="it-IT" err="1"/>
              <a:t>Riccati</a:t>
            </a:r>
            <a:r>
              <a:rPr lang="it-IT"/>
              <a:t>. A parità di prestazioni infatti, abbiamo preferito utilizzare 2 equazioni. Infatti, attraverso il confronto dei casi esaminati, abbiamo riscontrato che i migliori risultati sono stati ottenuti attraverso un controllo con LQR con 2 equazioni di </a:t>
            </a:r>
            <a:r>
              <a:rPr lang="it-IT" err="1"/>
              <a:t>Riccati</a:t>
            </a:r>
            <a:r>
              <a:rPr lang="it-IT"/>
              <a:t> e consenso applicato sui 3 assi x, y, z. Come possiamo notare, i risultati ottenuti sono soddisfacenti, in quanto presentano un errore praticamente nullo su posizione e velocità finale del drone. Nel complesso comunque, il landing verticale risulta più preciso. </a:t>
            </a:r>
            <a:endParaRPr/>
          </a:p>
        </p:txBody>
      </p:sp>
    </p:spTree>
    <p:extLst>
      <p:ext uri="{BB962C8B-B14F-4D97-AF65-F5344CB8AC3E}">
        <p14:creationId xmlns:p14="http://schemas.microsoft.com/office/powerpoint/2010/main" val="2042276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76abbfc273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76abbfc27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508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76abbfc27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76abbfc27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8411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76abbfc27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76abbfc27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err="1"/>
              <a:t>Nell'ambito</a:t>
            </a:r>
            <a:r>
              <a:rPr lang="en-US"/>
              <a:t> </a:t>
            </a:r>
            <a:r>
              <a:rPr lang="en-US" err="1"/>
              <a:t>ferroviario</a:t>
            </a:r>
            <a:r>
              <a:rPr lang="en-US"/>
              <a:t> </a:t>
            </a:r>
            <a:r>
              <a:rPr lang="en-US" err="1"/>
              <a:t>una</a:t>
            </a:r>
            <a:r>
              <a:rPr lang="en-US"/>
              <a:t> </a:t>
            </a:r>
            <a:r>
              <a:rPr lang="en-US" err="1"/>
              <a:t>fase</a:t>
            </a:r>
            <a:r>
              <a:rPr lang="en-US"/>
              <a:t> </a:t>
            </a:r>
            <a:r>
              <a:rPr lang="en-US" err="1"/>
              <a:t>cruciale</a:t>
            </a:r>
            <a:r>
              <a:rPr lang="en-US"/>
              <a:t> è </a:t>
            </a:r>
            <a:r>
              <a:rPr lang="en-US" err="1"/>
              <a:t>rappresentata</a:t>
            </a:r>
            <a:r>
              <a:rPr lang="en-US"/>
              <a:t> </a:t>
            </a:r>
            <a:r>
              <a:rPr lang="en-US" err="1"/>
              <a:t>dalla</a:t>
            </a:r>
            <a:r>
              <a:rPr lang="en-US"/>
              <a:t> </a:t>
            </a:r>
            <a:r>
              <a:rPr lang="en-US" err="1"/>
              <a:t>manutenzione</a:t>
            </a:r>
            <a:r>
              <a:rPr lang="en-US"/>
              <a:t> </a:t>
            </a:r>
            <a:r>
              <a:rPr lang="en-US" err="1"/>
              <a:t>preventiva</a:t>
            </a:r>
            <a:r>
              <a:rPr lang="en-US"/>
              <a:t>, </a:t>
            </a:r>
            <a:r>
              <a:rPr lang="en-US" err="1"/>
              <a:t>che</a:t>
            </a:r>
            <a:r>
              <a:rPr lang="en-US"/>
              <a:t> </a:t>
            </a:r>
            <a:r>
              <a:rPr lang="en-US" err="1"/>
              <a:t>può</a:t>
            </a:r>
            <a:r>
              <a:rPr lang="en-US"/>
              <a:t> </a:t>
            </a:r>
            <a:r>
              <a:rPr lang="en-US" err="1"/>
              <a:t>diventare</a:t>
            </a:r>
            <a:r>
              <a:rPr lang="en-US"/>
              <a:t> </a:t>
            </a:r>
            <a:r>
              <a:rPr lang="en-US" err="1"/>
              <a:t>una</a:t>
            </a:r>
            <a:r>
              <a:rPr lang="en-US"/>
              <a:t> </a:t>
            </a:r>
            <a:r>
              <a:rPr lang="en-US" err="1"/>
              <a:t>pratica</a:t>
            </a:r>
            <a:r>
              <a:rPr lang="en-US"/>
              <a:t> molto </a:t>
            </a:r>
            <a:r>
              <a:rPr lang="en-US" err="1"/>
              <a:t>rischiosa</a:t>
            </a:r>
            <a:r>
              <a:rPr lang="en-US"/>
              <a:t> a causa </a:t>
            </a:r>
            <a:r>
              <a:rPr lang="en-US" err="1"/>
              <a:t>delle</a:t>
            </a:r>
            <a:r>
              <a:rPr lang="en-US"/>
              <a:t> </a:t>
            </a:r>
            <a:r>
              <a:rPr lang="en-US" err="1"/>
              <a:t>variabili</a:t>
            </a:r>
            <a:r>
              <a:rPr lang="en-US"/>
              <a:t> in </a:t>
            </a:r>
            <a:r>
              <a:rPr lang="en-US" err="1"/>
              <a:t>gioco</a:t>
            </a:r>
            <a:r>
              <a:rPr lang="en-US"/>
              <a:t>, </a:t>
            </a:r>
            <a:r>
              <a:rPr lang="en-US" err="1"/>
              <a:t>su</a:t>
            </a:r>
            <a:r>
              <a:rPr lang="en-US"/>
              <a:t> </a:t>
            </a:r>
            <a:r>
              <a:rPr lang="en-US" err="1"/>
              <a:t>tutte</a:t>
            </a:r>
            <a:r>
              <a:rPr lang="en-US"/>
              <a:t> le </a:t>
            </a:r>
            <a:r>
              <a:rPr lang="en-US" err="1"/>
              <a:t>strutture</a:t>
            </a:r>
            <a:r>
              <a:rPr lang="en-US"/>
              <a:t> </a:t>
            </a:r>
            <a:r>
              <a:rPr lang="en-US" err="1"/>
              <a:t>pericolanti</a:t>
            </a:r>
            <a:r>
              <a:rPr lang="en-US"/>
              <a:t> e il </a:t>
            </a:r>
            <a:r>
              <a:rPr lang="en-US" err="1"/>
              <a:t>meteo</a:t>
            </a:r>
            <a:r>
              <a:rPr lang="en-US"/>
              <a:t> </a:t>
            </a:r>
            <a:r>
              <a:rPr lang="en-US" err="1"/>
              <a:t>incerto</a:t>
            </a:r>
            <a:r>
              <a:rPr lang="en-US"/>
              <a:t>. Le </a:t>
            </a:r>
            <a:r>
              <a:rPr lang="en-US" err="1"/>
              <a:t>ispezioni</a:t>
            </a:r>
            <a:r>
              <a:rPr lang="en-US"/>
              <a:t> </a:t>
            </a:r>
            <a:r>
              <a:rPr lang="en-US" err="1"/>
              <a:t>condotte</a:t>
            </a:r>
            <a:r>
              <a:rPr lang="en-US"/>
              <a:t> con </a:t>
            </a:r>
            <a:r>
              <a:rPr lang="en-US" err="1"/>
              <a:t>metodi</a:t>
            </a:r>
            <a:r>
              <a:rPr lang="en-US"/>
              <a:t> </a:t>
            </a:r>
            <a:r>
              <a:rPr lang="en-US" err="1"/>
              <a:t>tradizionali</a:t>
            </a:r>
            <a:r>
              <a:rPr lang="en-US"/>
              <a:t> </a:t>
            </a:r>
            <a:r>
              <a:rPr lang="en-US" err="1"/>
              <a:t>richiedono</a:t>
            </a:r>
            <a:r>
              <a:rPr lang="en-US"/>
              <a:t> tempi molto </a:t>
            </a:r>
            <a:r>
              <a:rPr lang="en-US" err="1"/>
              <a:t>lunghi</a:t>
            </a:r>
            <a:r>
              <a:rPr lang="en-US"/>
              <a:t> ed </a:t>
            </a:r>
            <a:r>
              <a:rPr lang="en-US" err="1"/>
              <a:t>effetuate</a:t>
            </a:r>
            <a:r>
              <a:rPr lang="en-US"/>
              <a:t> da </a:t>
            </a:r>
            <a:r>
              <a:rPr lang="en-US" err="1"/>
              <a:t>operatori</a:t>
            </a:r>
            <a:r>
              <a:rPr lang="en-US"/>
              <a:t> </a:t>
            </a:r>
            <a:r>
              <a:rPr lang="en-US" err="1"/>
              <a:t>sul</a:t>
            </a:r>
            <a:r>
              <a:rPr lang="en-US"/>
              <a:t> campo, </a:t>
            </a:r>
            <a:r>
              <a:rPr lang="en-US" err="1"/>
              <a:t>quindi</a:t>
            </a:r>
            <a:r>
              <a:rPr lang="en-US"/>
              <a:t>  </a:t>
            </a:r>
            <a:r>
              <a:rPr lang="en-US" err="1"/>
              <a:t>vengono</a:t>
            </a:r>
            <a:r>
              <a:rPr lang="en-US"/>
              <a:t> </a:t>
            </a:r>
            <a:r>
              <a:rPr lang="en-US" err="1"/>
              <a:t>principalmente</a:t>
            </a:r>
            <a:r>
              <a:rPr lang="en-US"/>
              <a:t> </a:t>
            </a:r>
            <a:r>
              <a:rPr lang="en-US" err="1"/>
              <a:t>effettuate</a:t>
            </a:r>
            <a:r>
              <a:rPr lang="en-US"/>
              <a:t> di notte per </a:t>
            </a:r>
            <a:r>
              <a:rPr lang="en-US" err="1"/>
              <a:t>ridurre</a:t>
            </a:r>
            <a:r>
              <a:rPr lang="en-US"/>
              <a:t> I </a:t>
            </a:r>
            <a:r>
              <a:rPr lang="en-US" err="1"/>
              <a:t>ricschi</a:t>
            </a:r>
            <a:r>
              <a:rPr lang="en-US"/>
              <a:t>. </a:t>
            </a:r>
            <a:r>
              <a:rPr lang="en-US" err="1"/>
              <a:t>L'uso</a:t>
            </a:r>
            <a:r>
              <a:rPr lang="en-US"/>
              <a:t> di </a:t>
            </a:r>
            <a:r>
              <a:rPr lang="en-US" err="1"/>
              <a:t>droni</a:t>
            </a:r>
            <a:r>
              <a:rPr lang="en-US"/>
              <a:t> per </a:t>
            </a:r>
            <a:r>
              <a:rPr lang="en-US" err="1"/>
              <a:t>ispezionare</a:t>
            </a:r>
            <a:r>
              <a:rPr lang="en-US"/>
              <a:t> le </a:t>
            </a:r>
            <a:r>
              <a:rPr lang="en-US" err="1"/>
              <a:t>ferrovie</a:t>
            </a:r>
            <a:r>
              <a:rPr lang="en-US"/>
              <a:t> </a:t>
            </a:r>
            <a:r>
              <a:rPr lang="en-US" err="1"/>
              <a:t>può</a:t>
            </a:r>
            <a:r>
              <a:rPr lang="en-US"/>
              <a:t> </a:t>
            </a:r>
            <a:r>
              <a:rPr lang="en-US" err="1"/>
              <a:t>ridurre</a:t>
            </a:r>
            <a:r>
              <a:rPr lang="en-US"/>
              <a:t> </a:t>
            </a:r>
            <a:r>
              <a:rPr lang="en-US" err="1"/>
              <a:t>notevolmente</a:t>
            </a:r>
            <a:r>
              <a:rPr lang="en-US"/>
              <a:t> </a:t>
            </a:r>
            <a:r>
              <a:rPr lang="en-US" err="1"/>
              <a:t>i</a:t>
            </a:r>
            <a:r>
              <a:rPr lang="en-US"/>
              <a:t> tempi, </a:t>
            </a:r>
            <a:r>
              <a:rPr lang="en-US" err="1"/>
              <a:t>ottimizzando</a:t>
            </a:r>
            <a:r>
              <a:rPr lang="en-US"/>
              <a:t> il </a:t>
            </a:r>
            <a:r>
              <a:rPr lang="en-US" err="1"/>
              <a:t>processo</a:t>
            </a:r>
            <a:r>
              <a:rPr lang="en-US"/>
              <a:t> e </a:t>
            </a:r>
            <a:r>
              <a:rPr lang="en-US" err="1"/>
              <a:t>rendendo</a:t>
            </a:r>
            <a:r>
              <a:rPr lang="en-US"/>
              <a:t> la </a:t>
            </a:r>
            <a:r>
              <a:rPr lang="en-US" err="1"/>
              <a:t>manutenzione</a:t>
            </a:r>
            <a:r>
              <a:rPr lang="en-US"/>
              <a:t> </a:t>
            </a:r>
            <a:r>
              <a:rPr lang="en-US" err="1"/>
              <a:t>più</a:t>
            </a:r>
            <a:r>
              <a:rPr lang="en-US"/>
              <a:t> </a:t>
            </a:r>
            <a:r>
              <a:rPr lang="en-US" err="1"/>
              <a:t>tempestiva</a:t>
            </a:r>
            <a:r>
              <a:rPr lang="en-US"/>
              <a:t>. Grazie </a:t>
            </a:r>
            <a:r>
              <a:rPr lang="en-US" err="1"/>
              <a:t>alla</a:t>
            </a:r>
            <a:r>
              <a:rPr lang="en-US"/>
              <a:t> </a:t>
            </a:r>
            <a:r>
              <a:rPr lang="en-US" err="1"/>
              <a:t>presenza</a:t>
            </a:r>
            <a:r>
              <a:rPr lang="en-US"/>
              <a:t> di </a:t>
            </a:r>
            <a:r>
              <a:rPr lang="en-US" err="1"/>
              <a:t>telecamere</a:t>
            </a:r>
            <a:r>
              <a:rPr lang="en-US"/>
              <a:t> e </a:t>
            </a:r>
            <a:r>
              <a:rPr lang="en-US" err="1"/>
              <a:t>sensori</a:t>
            </a:r>
            <a:r>
              <a:rPr lang="en-US"/>
              <a:t> </a:t>
            </a:r>
            <a:r>
              <a:rPr lang="en-US" err="1"/>
              <a:t>all'avanguardia</a:t>
            </a:r>
            <a:r>
              <a:rPr lang="en-US"/>
              <a:t> è </a:t>
            </a:r>
            <a:r>
              <a:rPr lang="en-US" err="1"/>
              <a:t>possibile</a:t>
            </a:r>
            <a:r>
              <a:rPr lang="en-US"/>
              <a:t> </a:t>
            </a:r>
            <a:r>
              <a:rPr lang="en-US" err="1"/>
              <a:t>raccogliere</a:t>
            </a:r>
            <a:r>
              <a:rPr lang="en-US"/>
              <a:t> </a:t>
            </a:r>
            <a:r>
              <a:rPr lang="en-US" err="1"/>
              <a:t>dati</a:t>
            </a:r>
            <a:r>
              <a:rPr lang="en-US"/>
              <a:t> </a:t>
            </a:r>
            <a:r>
              <a:rPr lang="en-US" err="1"/>
              <a:t>altamente</a:t>
            </a:r>
            <a:r>
              <a:rPr lang="en-US"/>
              <a:t> </a:t>
            </a:r>
            <a:r>
              <a:rPr lang="en-US" err="1"/>
              <a:t>accurati</a:t>
            </a:r>
            <a:r>
              <a:rPr lang="en-US"/>
              <a:t> e </a:t>
            </a:r>
            <a:r>
              <a:rPr lang="en-US" err="1"/>
              <a:t>veloci</a:t>
            </a:r>
            <a:r>
              <a:rPr lang="en-US"/>
              <a:t> al fine di </a:t>
            </a:r>
            <a:r>
              <a:rPr lang="en-US" err="1"/>
              <a:t>valutare</a:t>
            </a:r>
            <a:r>
              <a:rPr lang="en-US"/>
              <a:t> lo </a:t>
            </a:r>
            <a:r>
              <a:rPr lang="en-US" err="1"/>
              <a:t>stato</a:t>
            </a:r>
            <a:r>
              <a:rPr lang="en-US"/>
              <a:t> </a:t>
            </a:r>
            <a:r>
              <a:rPr lang="en-US" err="1"/>
              <a:t>delle</a:t>
            </a:r>
            <a:r>
              <a:rPr lang="en-US"/>
              <a:t> </a:t>
            </a:r>
            <a:r>
              <a:rPr lang="en-US" err="1"/>
              <a:t>strutture</a:t>
            </a:r>
            <a:r>
              <a:rPr lang="en-US"/>
              <a:t> senza </a:t>
            </a:r>
            <a:r>
              <a:rPr lang="en-US" err="1"/>
              <a:t>l'utilizzo</a:t>
            </a:r>
            <a:r>
              <a:rPr lang="en-US"/>
              <a:t> di </a:t>
            </a:r>
            <a:r>
              <a:rPr lang="en-US" err="1"/>
              <a:t>operatori</a:t>
            </a:r>
            <a:r>
              <a:rPr lang="en-US"/>
              <a:t> </a:t>
            </a:r>
            <a:r>
              <a:rPr lang="en-US" err="1"/>
              <a:t>sul</a:t>
            </a:r>
            <a:r>
              <a:rPr lang="en-US"/>
              <a:t> campo, </a:t>
            </a:r>
            <a:r>
              <a:rPr lang="en-US" err="1"/>
              <a:t>permettendo</a:t>
            </a:r>
            <a:r>
              <a:rPr lang="en-US"/>
              <a:t> </a:t>
            </a:r>
            <a:r>
              <a:rPr lang="en-US" err="1"/>
              <a:t>dunque</a:t>
            </a:r>
            <a:r>
              <a:rPr lang="en-US"/>
              <a:t> anche un ri</a:t>
            </a:r>
          </a:p>
        </p:txBody>
      </p:sp>
    </p:spTree>
    <p:extLst>
      <p:ext uri="{BB962C8B-B14F-4D97-AF65-F5344CB8AC3E}">
        <p14:creationId xmlns:p14="http://schemas.microsoft.com/office/powerpoint/2010/main" val="1394708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76abbfc27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76abbfc27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Passiamo</a:t>
            </a:r>
            <a:r>
              <a:rPr lang="en-US"/>
              <a:t> </a:t>
            </a:r>
            <a:r>
              <a:rPr lang="en-US" err="1"/>
              <a:t>ora</a:t>
            </a:r>
            <a:r>
              <a:rPr lang="en-US"/>
              <a:t> a </a:t>
            </a:r>
            <a:r>
              <a:rPr lang="en-US" err="1"/>
              <a:t>definire</a:t>
            </a:r>
            <a:r>
              <a:rPr lang="en-US"/>
              <a:t> lo scenario </a:t>
            </a:r>
            <a:r>
              <a:rPr lang="en-US" err="1"/>
              <a:t>operativo</a:t>
            </a:r>
            <a:r>
              <a:rPr lang="en-US"/>
              <a:t>. </a:t>
            </a:r>
            <a:r>
              <a:rPr lang="en-US" err="1"/>
              <a:t>Innanzitutto</a:t>
            </a:r>
            <a:r>
              <a:rPr lang="en-US"/>
              <a:t>, </a:t>
            </a:r>
            <a:r>
              <a:rPr lang="en-US" err="1"/>
              <a:t>definiamo</a:t>
            </a:r>
            <a:r>
              <a:rPr lang="en-US"/>
              <a:t> </a:t>
            </a:r>
            <a:r>
              <a:rPr lang="en-US" err="1"/>
              <a:t>i</a:t>
            </a:r>
            <a:r>
              <a:rPr lang="en-US"/>
              <a:t> </a:t>
            </a:r>
            <a:r>
              <a:rPr lang="en-US" err="1"/>
              <a:t>modelli</a:t>
            </a:r>
            <a:r>
              <a:rPr lang="en-US"/>
              <a:t> </a:t>
            </a:r>
            <a:r>
              <a:rPr lang="en-US" err="1"/>
              <a:t>considerati</a:t>
            </a:r>
            <a:r>
              <a:rPr lang="en-US"/>
              <a:t>. Il </a:t>
            </a:r>
            <a:r>
              <a:rPr lang="en-US" err="1"/>
              <a:t>treno</a:t>
            </a:r>
            <a:r>
              <a:rPr lang="en-US"/>
              <a:t> è </a:t>
            </a:r>
            <a:r>
              <a:rPr lang="en-US" err="1"/>
              <a:t>modellato</a:t>
            </a:r>
            <a:r>
              <a:rPr lang="en-US"/>
              <a:t> come un punto </a:t>
            </a:r>
            <a:r>
              <a:rPr lang="en-US" err="1"/>
              <a:t>materiale</a:t>
            </a:r>
            <a:r>
              <a:rPr lang="en-US"/>
              <a:t> con un </a:t>
            </a:r>
            <a:r>
              <a:rPr lang="en-US" err="1"/>
              <a:t>sistema</a:t>
            </a:r>
            <a:r>
              <a:rPr lang="en-US"/>
              <a:t> a doppio </a:t>
            </a:r>
            <a:r>
              <a:rPr lang="en-US" err="1"/>
              <a:t>integratore</a:t>
            </a:r>
            <a:r>
              <a:rPr lang="en-US"/>
              <a:t>. Ha 3 </a:t>
            </a:r>
            <a:r>
              <a:rPr lang="en-US" err="1"/>
              <a:t>gradi</a:t>
            </a:r>
            <a:r>
              <a:rPr lang="en-US"/>
              <a:t> di </a:t>
            </a:r>
            <a:r>
              <a:rPr lang="en-US" err="1"/>
              <a:t>libertà</a:t>
            </a:r>
            <a:r>
              <a:rPr lang="en-US"/>
              <a:t>, e </a:t>
            </a:r>
            <a:r>
              <a:rPr lang="en-US" err="1"/>
              <a:t>quindi</a:t>
            </a:r>
            <a:r>
              <a:rPr lang="en-US"/>
              <a:t> 6 </a:t>
            </a:r>
            <a:r>
              <a:rPr lang="en-US" err="1"/>
              <a:t>variabili</a:t>
            </a:r>
            <a:r>
              <a:rPr lang="en-US"/>
              <a:t> di </a:t>
            </a:r>
            <a:r>
              <a:rPr lang="en-US" err="1"/>
              <a:t>stato</a:t>
            </a:r>
            <a:r>
              <a:rPr lang="en-US"/>
              <a:t>. Il drone, </a:t>
            </a:r>
            <a:r>
              <a:rPr lang="en-US" err="1"/>
              <a:t>invece</a:t>
            </a:r>
            <a:r>
              <a:rPr lang="en-US"/>
              <a:t>, è un </a:t>
            </a:r>
            <a:r>
              <a:rPr lang="en-US" err="1"/>
              <a:t>modello</a:t>
            </a:r>
            <a:r>
              <a:rPr lang="en-US"/>
              <a:t> non </a:t>
            </a:r>
            <a:r>
              <a:rPr lang="en-US" err="1"/>
              <a:t>lineare</a:t>
            </a:r>
            <a:r>
              <a:rPr lang="en-US"/>
              <a:t> a 6 </a:t>
            </a:r>
            <a:r>
              <a:rPr lang="en-US" err="1"/>
              <a:t>gradi</a:t>
            </a:r>
            <a:r>
              <a:rPr lang="en-US"/>
              <a:t> di </a:t>
            </a:r>
            <a:r>
              <a:rPr lang="en-US" err="1"/>
              <a:t>libertà</a:t>
            </a:r>
            <a:r>
              <a:rPr lang="en-US"/>
              <a:t>. </a:t>
            </a:r>
            <a:r>
              <a:rPr lang="en-US" err="1"/>
              <a:t>Vediamo</a:t>
            </a:r>
            <a:r>
              <a:rPr lang="en-US"/>
              <a:t> </a:t>
            </a:r>
            <a:r>
              <a:rPr lang="en-US" err="1"/>
              <a:t>quindi</a:t>
            </a:r>
            <a:r>
              <a:rPr lang="en-US"/>
              <a:t> </a:t>
            </a:r>
            <a:r>
              <a:rPr lang="en-US" err="1"/>
              <a:t>che</a:t>
            </a:r>
            <a:r>
              <a:rPr lang="en-US"/>
              <a:t> </a:t>
            </a:r>
            <a:r>
              <a:rPr lang="en-US" err="1"/>
              <a:t>presenta</a:t>
            </a:r>
            <a:r>
              <a:rPr lang="en-US"/>
              <a:t> 12 </a:t>
            </a:r>
            <a:r>
              <a:rPr lang="en-US" err="1"/>
              <a:t>variabili</a:t>
            </a:r>
            <a:r>
              <a:rPr lang="en-US"/>
              <a:t> di </a:t>
            </a:r>
            <a:r>
              <a:rPr lang="en-US" err="1"/>
              <a:t>stato</a:t>
            </a:r>
            <a:r>
              <a:rPr lang="en-US"/>
              <a:t>, </a:t>
            </a:r>
            <a:r>
              <a:rPr lang="en-US" err="1"/>
              <a:t>che</a:t>
            </a:r>
            <a:r>
              <a:rPr lang="en-US"/>
              <a:t> ne </a:t>
            </a:r>
            <a:r>
              <a:rPr lang="en-US" err="1"/>
              <a:t>descrivono</a:t>
            </a:r>
            <a:r>
              <a:rPr lang="en-US"/>
              <a:t> </a:t>
            </a:r>
            <a:r>
              <a:rPr lang="en-US" err="1"/>
              <a:t>posizione</a:t>
            </a:r>
            <a:r>
              <a:rPr lang="en-US"/>
              <a:t>, </a:t>
            </a:r>
            <a:r>
              <a:rPr lang="en-US" err="1"/>
              <a:t>orientamento</a:t>
            </a:r>
            <a:r>
              <a:rPr lang="en-US"/>
              <a:t> e </a:t>
            </a:r>
            <a:r>
              <a:rPr lang="en-US" err="1"/>
              <a:t>velocità</a:t>
            </a:r>
            <a:r>
              <a:rPr lang="en-US"/>
              <a:t> </a:t>
            </a:r>
            <a:r>
              <a:rPr lang="en-US" err="1"/>
              <a:t>nello</a:t>
            </a:r>
            <a:r>
              <a:rPr lang="en-US"/>
              <a:t> </a:t>
            </a:r>
            <a:r>
              <a:rPr lang="en-US" err="1"/>
              <a:t>spazio</a:t>
            </a:r>
            <a:r>
              <a:rPr lang="en-US"/>
              <a:t>. Il </a:t>
            </a:r>
            <a:r>
              <a:rPr lang="en-US" err="1"/>
              <a:t>progetto</a:t>
            </a:r>
            <a:r>
              <a:rPr lang="en-US"/>
              <a:t> </a:t>
            </a:r>
            <a:r>
              <a:rPr lang="en-US" err="1"/>
              <a:t>si</a:t>
            </a:r>
            <a:r>
              <a:rPr lang="en-US"/>
              <a:t> </a:t>
            </a:r>
            <a:r>
              <a:rPr lang="en-US" err="1"/>
              <a:t>compone</a:t>
            </a:r>
            <a:r>
              <a:rPr lang="en-US"/>
              <a:t> di 2 </a:t>
            </a:r>
            <a:r>
              <a:rPr lang="en-US" err="1"/>
              <a:t>fasi</a:t>
            </a:r>
            <a:r>
              <a:rPr lang="it-IT"/>
              <a:t>: una prima fase di approccio del drone al treno, e una seconda fase di landing del drone sul treno ancora in movimento. La </a:t>
            </a:r>
            <a:r>
              <a:rPr lang="it-IT" err="1"/>
              <a:t>approaching</a:t>
            </a:r>
            <a:r>
              <a:rPr lang="it-IT"/>
              <a:t> </a:t>
            </a:r>
            <a:r>
              <a:rPr lang="it-IT" err="1"/>
              <a:t>phase</a:t>
            </a:r>
            <a:r>
              <a:rPr lang="it-IT"/>
              <a:t> è stata realizzata attraverso l’implementazione di un algoritmo del consenso di tipo leader following. Il landing invece, è stato ottenuto con un controllo LQR.</a:t>
            </a:r>
            <a:endParaRPr/>
          </a:p>
        </p:txBody>
      </p:sp>
    </p:spTree>
    <p:extLst>
      <p:ext uri="{BB962C8B-B14F-4D97-AF65-F5344CB8AC3E}">
        <p14:creationId xmlns:p14="http://schemas.microsoft.com/office/powerpoint/2010/main" val="864266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it-IT"/>
              <a:t>L’obiettivo è quello di fare sì che il drone riagganci il treno diagnostico e vi atterri nel miglior modo possibile, mentre esso è ancora in movimento. Vediamo che inizialmente la distanza tra treno e drone è di 900 m e il treno viaggia a velocità costante pari a 40 km/h. Inoltre, il drone è posto a un’altezza di 6 m, mentre il treno si suppone alto 3 m.</a:t>
            </a:r>
          </a:p>
        </p:txBody>
      </p:sp>
    </p:spTree>
    <p:extLst>
      <p:ext uri="{BB962C8B-B14F-4D97-AF65-F5344CB8AC3E}">
        <p14:creationId xmlns:p14="http://schemas.microsoft.com/office/powerpoint/2010/main" val="1385300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4e5027d87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4e5027d87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Per organizzare il lavoro, abbiamo previsto un planning organizzato in più fasi. Partendo dalla ricerca in letteratura e proseguendo con l’implementazione e il test degli algoritmi. Dapprima con un traiettoria lineare del treno e poi curvilinea. Infine, dopo aver raccolto diversi casi di studio, li abbiamo confrontati e ricavato dei risultati soddisfacenti.</a:t>
            </a:r>
            <a:endParaRPr/>
          </a:p>
        </p:txBody>
      </p:sp>
    </p:spTree>
    <p:extLst>
      <p:ext uri="{BB962C8B-B14F-4D97-AF65-F5344CB8AC3E}">
        <p14:creationId xmlns:p14="http://schemas.microsoft.com/office/powerpoint/2010/main" val="853511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78176143da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178176143d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Per la prima fase è stato implementato un algoritmo del consenso di tipo leader-following. In questo caso abbiamo il drone che insegue il treno. Attraverso le variabili riportate sullo schermo, quindi posizione e velocità del drone e del treno, siamo stati in grado di ricavare un ingresso di controllo ottimale. Abbiamo scelto di utilizzare la variante dell’algoritmo con ingressi di controllo limitati, tramite la funzione tangente iperbolica, per evitare che questi divergessero. In questo modo l’algoritmo risulta più robusto. Il consenso è stato testato sia su tutti gli assi x, y e z, sia soltanto su x e y. Più in seguito vedremo in dettaglio i risultati migliori.</a:t>
            </a:r>
            <a:endParaRPr/>
          </a:p>
        </p:txBody>
      </p:sp>
    </p:spTree>
    <p:extLst>
      <p:ext uri="{BB962C8B-B14F-4D97-AF65-F5344CB8AC3E}">
        <p14:creationId xmlns:p14="http://schemas.microsoft.com/office/powerpoint/2010/main" val="2438917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78176143da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178176143d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Il </a:t>
            </a:r>
            <a:r>
              <a:rPr lang="en-US" b="1" err="1"/>
              <a:t>controllo</a:t>
            </a:r>
            <a:r>
              <a:rPr lang="en-US" b="1"/>
              <a:t> </a:t>
            </a:r>
            <a:r>
              <a:rPr lang="en-US" b="0" u="none">
                <a:solidFill>
                  <a:srgbClr val="000000"/>
                </a:solidFill>
                <a:hlinkClick r:id="rId3">
                  <a:extLst>
                    <a:ext uri="{A12FA001-AC4F-418D-AE19-62706E023703}">
                      <ahyp:hlinkClr xmlns:ahyp="http://schemas.microsoft.com/office/drawing/2018/hyperlinkcolor" val="tx"/>
                    </a:ext>
                  </a:extLst>
                </a:hlinkClick>
              </a:rPr>
              <a:t>LQR</a:t>
            </a:r>
            <a:r>
              <a:rPr lang="en-US"/>
              <a:t> </a:t>
            </a:r>
            <a:r>
              <a:rPr lang="en-US" err="1"/>
              <a:t>permette</a:t>
            </a:r>
            <a:r>
              <a:rPr lang="en-US"/>
              <a:t> di </a:t>
            </a:r>
            <a:r>
              <a:rPr lang="en-US" err="1"/>
              <a:t>ottenere</a:t>
            </a:r>
            <a:r>
              <a:rPr lang="en-US"/>
              <a:t> un </a:t>
            </a:r>
            <a:r>
              <a:rPr lang="en-US" err="1"/>
              <a:t>controllo</a:t>
            </a:r>
            <a:r>
              <a:rPr lang="en-US"/>
              <a:t> in </a:t>
            </a:r>
            <a:r>
              <a:rPr lang="en-US" err="1"/>
              <a:t>retroazione</a:t>
            </a:r>
            <a:r>
              <a:rPr lang="en-US"/>
              <a:t> </a:t>
            </a:r>
            <a:r>
              <a:rPr lang="en-US" err="1"/>
              <a:t>dallo</a:t>
            </a:r>
            <a:r>
              <a:rPr lang="en-US"/>
              <a:t> </a:t>
            </a:r>
            <a:r>
              <a:rPr lang="en-US" err="1"/>
              <a:t>stato</a:t>
            </a:r>
            <a:r>
              <a:rPr lang="en-US"/>
              <a:t> </a:t>
            </a:r>
            <a:r>
              <a:rPr lang="en-US" err="1"/>
              <a:t>ottimo</a:t>
            </a:r>
            <a:r>
              <a:rPr lang="en-US"/>
              <a:t> rispetto ad un </a:t>
            </a:r>
            <a:r>
              <a:rPr lang="en-US" err="1"/>
              <a:t>indice</a:t>
            </a:r>
            <a:r>
              <a:rPr lang="en-US"/>
              <a:t> </a:t>
            </a:r>
            <a:r>
              <a:rPr lang="en-US" err="1"/>
              <a:t>quadratico</a:t>
            </a:r>
            <a:r>
              <a:rPr lang="en-US"/>
              <a:t> </a:t>
            </a:r>
            <a:r>
              <a:rPr lang="en-US" err="1"/>
              <a:t>nello</a:t>
            </a:r>
            <a:r>
              <a:rPr lang="en-US"/>
              <a:t> </a:t>
            </a:r>
            <a:r>
              <a:rPr lang="en-US" err="1"/>
              <a:t>stato</a:t>
            </a:r>
            <a:r>
              <a:rPr lang="en-US"/>
              <a:t> x e </a:t>
            </a:r>
            <a:r>
              <a:rPr lang="en-US" err="1"/>
              <a:t>nel</a:t>
            </a:r>
            <a:r>
              <a:rPr lang="en-US"/>
              <a:t> </a:t>
            </a:r>
            <a:r>
              <a:rPr lang="en-US" err="1"/>
              <a:t>controllo</a:t>
            </a:r>
            <a:r>
              <a:rPr lang="en-US"/>
              <a:t> u. E' </a:t>
            </a:r>
            <a:r>
              <a:rPr lang="en-US" err="1"/>
              <a:t>stato</a:t>
            </a:r>
            <a:r>
              <a:rPr lang="en-US"/>
              <a:t> </a:t>
            </a:r>
            <a:r>
              <a:rPr lang="en-US" err="1"/>
              <a:t>utilizzato</a:t>
            </a:r>
            <a:r>
              <a:rPr lang="en-US"/>
              <a:t> </a:t>
            </a:r>
            <a:r>
              <a:rPr lang="en-US" err="1"/>
              <a:t>dapprima</a:t>
            </a:r>
            <a:r>
              <a:rPr lang="en-US"/>
              <a:t> un </a:t>
            </a:r>
            <a:r>
              <a:rPr lang="en-US" err="1"/>
              <a:t>approccio</a:t>
            </a:r>
            <a:r>
              <a:rPr lang="en-US"/>
              <a:t> </a:t>
            </a:r>
            <a:r>
              <a:rPr lang="en-US" err="1"/>
              <a:t>basato</a:t>
            </a:r>
            <a:r>
              <a:rPr lang="en-US"/>
              <a:t> </a:t>
            </a:r>
            <a:r>
              <a:rPr lang="en-US" err="1"/>
              <a:t>su</a:t>
            </a:r>
            <a:r>
              <a:rPr lang="en-US"/>
              <a:t> 2 </a:t>
            </a:r>
            <a:r>
              <a:rPr lang="en-US" err="1"/>
              <a:t>Equazioni</a:t>
            </a:r>
            <a:r>
              <a:rPr lang="en-US"/>
              <a:t> di </a:t>
            </a:r>
            <a:r>
              <a:rPr lang="en-US" err="1"/>
              <a:t>Riccati</a:t>
            </a:r>
            <a:r>
              <a:rPr lang="en-US"/>
              <a:t> e </a:t>
            </a:r>
            <a:r>
              <a:rPr lang="en-US" err="1"/>
              <a:t>successivamente</a:t>
            </a:r>
            <a:r>
              <a:rPr lang="en-US"/>
              <a:t> </a:t>
            </a:r>
            <a:r>
              <a:rPr lang="en-US" err="1"/>
              <a:t>su</a:t>
            </a:r>
            <a:r>
              <a:rPr lang="en-US"/>
              <a:t> 4. </a:t>
            </a:r>
            <a:r>
              <a:rPr lang="en-US" err="1"/>
              <a:t>Linearizzazione</a:t>
            </a:r>
            <a:r>
              <a:rPr lang="en-US"/>
              <a:t> e </a:t>
            </a:r>
            <a:r>
              <a:rPr lang="en-US" err="1"/>
              <a:t>discretizzazione</a:t>
            </a:r>
            <a:r>
              <a:rPr lang="en-US"/>
              <a:t>, in </a:t>
            </a:r>
            <a:r>
              <a:rPr lang="en-US" err="1"/>
              <a:t>qaunto</a:t>
            </a:r>
            <a:r>
              <a:rPr lang="en-US"/>
              <a:t> il </a:t>
            </a:r>
            <a:r>
              <a:rPr lang="en-US" err="1"/>
              <a:t>sistema</a:t>
            </a:r>
            <a:r>
              <a:rPr lang="en-US"/>
              <a:t> </a:t>
            </a:r>
            <a:r>
              <a:rPr lang="en-US" err="1"/>
              <a:t>considerato</a:t>
            </a:r>
            <a:r>
              <a:rPr lang="en-US"/>
              <a:t> è non </a:t>
            </a:r>
            <a:r>
              <a:rPr lang="en-US" err="1"/>
              <a:t>lineare</a:t>
            </a:r>
            <a:r>
              <a:rPr lang="en-US"/>
              <a:t>. Alpha </a:t>
            </a:r>
            <a:r>
              <a:rPr lang="en-US" err="1"/>
              <a:t>coefficiente</a:t>
            </a:r>
            <a:r>
              <a:rPr lang="en-US"/>
              <a:t> dal valor piccolo</a:t>
            </a:r>
          </a:p>
        </p:txBody>
      </p:sp>
    </p:spTree>
    <p:extLst>
      <p:ext uri="{BB962C8B-B14F-4D97-AF65-F5344CB8AC3E}">
        <p14:creationId xmlns:p14="http://schemas.microsoft.com/office/powerpoint/2010/main" val="1106466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78176143da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178176143d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a:t>I risultati si riferiscono al caso di consenso su </a:t>
            </a:r>
            <a:r>
              <a:rPr lang="it-IT" err="1"/>
              <a:t>xyz</a:t>
            </a:r>
            <a:r>
              <a:rPr lang="it-IT"/>
              <a:t>. 2 </a:t>
            </a:r>
            <a:r>
              <a:rPr lang="it-IT" err="1"/>
              <a:t>eq</a:t>
            </a:r>
            <a:r>
              <a:rPr lang="it-IT"/>
              <a:t> di </a:t>
            </a:r>
            <a:r>
              <a:rPr lang="it-IT" err="1"/>
              <a:t>Riccati</a:t>
            </a:r>
            <a:r>
              <a:rPr lang="it-IT"/>
              <a:t>. Al fine di effettuare il landing verticale è necessario che il drone superi il treno e lo intercetti all'atterraggio. E' possibile notare come tale strategia garantisca buoni risultati sia in termini di posizione che di velocità, che non supera mai il limite di 72km/H, con errori trascurabili. E' inoltre possibile apprezzare i due grafici in 3D, nel primo è messa in </a:t>
            </a:r>
            <a:r>
              <a:rPr lang="it-IT" err="1"/>
              <a:t>riasalto</a:t>
            </a:r>
            <a:r>
              <a:rPr lang="it-IT"/>
              <a:t> la velocità raggiunta dal drone e dal treno durante tutte le varie fasi, nel secondo invece sono proprio evidenziate le fasi del progetto. </a:t>
            </a:r>
          </a:p>
        </p:txBody>
      </p:sp>
    </p:spTree>
    <p:extLst>
      <p:ext uri="{BB962C8B-B14F-4D97-AF65-F5344CB8AC3E}">
        <p14:creationId xmlns:p14="http://schemas.microsoft.com/office/powerpoint/2010/main" val="2058701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 name="Google Shape;10;p2"/>
          <p:cNvSpPr>
            <a:spLocks noGrp="1"/>
          </p:cNvSpPr>
          <p:nvPr>
            <p:ph type="pic" idx="2"/>
          </p:nvPr>
        </p:nvSpPr>
        <p:spPr>
          <a:xfrm flipH="1">
            <a:off x="75" y="0"/>
            <a:ext cx="9143700" cy="3861000"/>
          </a:xfrm>
          <a:prstGeom prst="rect">
            <a:avLst/>
          </a:prstGeom>
          <a:noFill/>
          <a:ln>
            <a:noFill/>
          </a:ln>
        </p:spPr>
      </p:sp>
      <p:sp>
        <p:nvSpPr>
          <p:cNvPr id="11" name="Google Shape;11;p2"/>
          <p:cNvSpPr txBox="1">
            <a:spLocks noGrp="1"/>
          </p:cNvSpPr>
          <p:nvPr>
            <p:ph type="ctrTitle"/>
          </p:nvPr>
        </p:nvSpPr>
        <p:spPr>
          <a:xfrm>
            <a:off x="772950" y="1051500"/>
            <a:ext cx="7598100" cy="1758000"/>
          </a:xfrm>
          <a:prstGeom prst="rect">
            <a:avLst/>
          </a:prstGeom>
          <a:solidFill>
            <a:srgbClr val="556F5D">
              <a:alpha val="93450"/>
            </a:srgbClr>
          </a:solidFill>
        </p:spPr>
        <p:txBody>
          <a:bodyPr spcFirstLastPara="1" wrap="square" lIns="91425" tIns="91425" rIns="91425" bIns="91425" anchor="ctr" anchorCtr="0">
            <a:noAutofit/>
          </a:bodyPr>
          <a:lstStyle>
            <a:lvl1pPr lvl="0" algn="ctr">
              <a:lnSpc>
                <a:spcPct val="90000"/>
              </a:lnSpc>
              <a:spcBef>
                <a:spcPts val="0"/>
              </a:spcBef>
              <a:spcAft>
                <a:spcPts val="0"/>
              </a:spcAft>
              <a:buSzPts val="5200"/>
              <a:buFont typeface="Paytone One"/>
              <a:buNone/>
              <a:defRPr sz="38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772875" y="2809500"/>
            <a:ext cx="7598100" cy="362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720000" y="1336275"/>
            <a:ext cx="3298500" cy="17901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7"/>
          <p:cNvSpPr txBox="1">
            <a:spLocks noGrp="1"/>
          </p:cNvSpPr>
          <p:nvPr>
            <p:ph type="body" idx="1"/>
          </p:nvPr>
        </p:nvSpPr>
        <p:spPr>
          <a:xfrm>
            <a:off x="4107400" y="3182200"/>
            <a:ext cx="4321500" cy="1426200"/>
          </a:xfrm>
          <a:prstGeom prst="rect">
            <a:avLst/>
          </a:prstGeom>
          <a:solidFill>
            <a:srgbClr val="556F5D">
              <a:alpha val="93450"/>
            </a:srgbClr>
          </a:solidFill>
        </p:spPr>
        <p:txBody>
          <a:bodyPr spcFirstLastPara="1" wrap="square" lIns="91425" tIns="91425" rIns="91425" bIns="91425" anchor="ctr" anchorCtr="0">
            <a:noAutofit/>
          </a:bodyPr>
          <a:lstStyle>
            <a:lvl1pPr marL="457200" lvl="0" indent="-317500" algn="r" rtl="0">
              <a:lnSpc>
                <a:spcPct val="115000"/>
              </a:lnSpc>
              <a:spcBef>
                <a:spcPts val="0"/>
              </a:spcBef>
              <a:spcAft>
                <a:spcPts val="0"/>
              </a:spcAft>
              <a:buSzPts val="1400"/>
              <a:buChar char="●"/>
              <a:defRPr sz="1600">
                <a:solidFill>
                  <a:schemeClr val="lt1"/>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8" name="Google Shape;38;p7"/>
          <p:cNvSpPr>
            <a:spLocks noGrp="1"/>
          </p:cNvSpPr>
          <p:nvPr>
            <p:ph type="pic" idx="2"/>
          </p:nvPr>
        </p:nvSpPr>
        <p:spPr>
          <a:xfrm flipH="1">
            <a:off x="4107400" y="0"/>
            <a:ext cx="4321500" cy="31821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a:spLocks noGrp="1"/>
          </p:cNvSpPr>
          <p:nvPr>
            <p:ph type="pic" idx="2"/>
          </p:nvPr>
        </p:nvSpPr>
        <p:spPr>
          <a:xfrm>
            <a:off x="4566350" y="0"/>
            <a:ext cx="4107300" cy="5143500"/>
          </a:xfrm>
          <a:prstGeom prst="rect">
            <a:avLst/>
          </a:prstGeom>
          <a:noFill/>
          <a:ln>
            <a:noFill/>
          </a:ln>
        </p:spPr>
      </p:sp>
      <p:sp>
        <p:nvSpPr>
          <p:cNvPr id="45" name="Google Shape;45;p9"/>
          <p:cNvSpPr txBox="1">
            <a:spLocks noGrp="1"/>
          </p:cNvSpPr>
          <p:nvPr>
            <p:ph type="subTitle" idx="1"/>
          </p:nvPr>
        </p:nvSpPr>
        <p:spPr>
          <a:xfrm>
            <a:off x="720750" y="1971142"/>
            <a:ext cx="3683400" cy="195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 name="Google Shape;46;p9"/>
          <p:cNvSpPr txBox="1">
            <a:spLocks noGrp="1"/>
          </p:cNvSpPr>
          <p:nvPr>
            <p:ph type="title"/>
          </p:nvPr>
        </p:nvSpPr>
        <p:spPr>
          <a:xfrm>
            <a:off x="720000" y="1214858"/>
            <a:ext cx="3684900" cy="7563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Ref idx="1001">
        <a:schemeClr val="bg1"/>
      </p:bgRef>
    </p:bg>
    <p:spTree>
      <p:nvGrpSpPr>
        <p:cNvPr id="1" name="Shape 55"/>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0"/>
        <p:cNvGrpSpPr/>
        <p:nvPr/>
      </p:nvGrpSpPr>
      <p:grpSpPr>
        <a:xfrm>
          <a:off x="0" y="0"/>
          <a:ext cx="0" cy="0"/>
          <a:chOff x="0" y="0"/>
          <a:chExt cx="0" cy="0"/>
        </a:xfrm>
      </p:grpSpPr>
      <p:sp>
        <p:nvSpPr>
          <p:cNvPr id="93" name="Google Shape;9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 name="Google Shape;123;p23"/>
          <p:cNvSpPr txBox="1">
            <a:spLocks noGrp="1"/>
          </p:cNvSpPr>
          <p:nvPr>
            <p:ph type="subTitle" idx="1"/>
          </p:nvPr>
        </p:nvSpPr>
        <p:spPr>
          <a:xfrm>
            <a:off x="720000" y="1097500"/>
            <a:ext cx="2336400" cy="474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a:solidFill>
                  <a:schemeClr val="dk1"/>
                </a:solidFill>
                <a:latin typeface="Righteous"/>
                <a:ea typeface="Righteous"/>
                <a:cs typeface="Righteous"/>
                <a:sym typeface="Righteou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4" name="Google Shape;124;p23"/>
          <p:cNvSpPr txBox="1">
            <a:spLocks noGrp="1"/>
          </p:cNvSpPr>
          <p:nvPr>
            <p:ph type="subTitle" idx="2"/>
          </p:nvPr>
        </p:nvSpPr>
        <p:spPr>
          <a:xfrm>
            <a:off x="715100" y="1571588"/>
            <a:ext cx="3349200" cy="670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3"/>
          <p:cNvSpPr txBox="1">
            <a:spLocks noGrp="1"/>
          </p:cNvSpPr>
          <p:nvPr>
            <p:ph type="subTitle" idx="3"/>
          </p:nvPr>
        </p:nvSpPr>
        <p:spPr>
          <a:xfrm>
            <a:off x="5074800" y="2756139"/>
            <a:ext cx="3346800" cy="6675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3"/>
          <p:cNvSpPr txBox="1">
            <a:spLocks noGrp="1"/>
          </p:cNvSpPr>
          <p:nvPr>
            <p:ph type="subTitle" idx="4"/>
          </p:nvPr>
        </p:nvSpPr>
        <p:spPr>
          <a:xfrm>
            <a:off x="715100" y="3947108"/>
            <a:ext cx="3349200" cy="667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3"/>
          <p:cNvSpPr txBox="1">
            <a:spLocks noGrp="1"/>
          </p:cNvSpPr>
          <p:nvPr>
            <p:ph type="subTitle" idx="5"/>
          </p:nvPr>
        </p:nvSpPr>
        <p:spPr>
          <a:xfrm>
            <a:off x="6087600" y="2280650"/>
            <a:ext cx="2336400" cy="4755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a:buNone/>
              <a:defRPr sz="2100">
                <a:solidFill>
                  <a:schemeClr val="dk1"/>
                </a:solidFill>
                <a:latin typeface="Righteous"/>
                <a:ea typeface="Righteous"/>
                <a:cs typeface="Righteous"/>
                <a:sym typeface="Righteou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8" name="Google Shape;128;p23"/>
          <p:cNvSpPr txBox="1">
            <a:spLocks noGrp="1"/>
          </p:cNvSpPr>
          <p:nvPr>
            <p:ph type="subTitle" idx="6"/>
          </p:nvPr>
        </p:nvSpPr>
        <p:spPr>
          <a:xfrm>
            <a:off x="720000" y="3471608"/>
            <a:ext cx="2336400" cy="475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100">
                <a:solidFill>
                  <a:schemeClr val="dk1"/>
                </a:solidFill>
                <a:latin typeface="Righteous"/>
                <a:ea typeface="Righteous"/>
                <a:cs typeface="Righteous"/>
                <a:sym typeface="Righteou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9" name="Google Shape;129;p23"/>
          <p:cNvSpPr txBox="1">
            <a:spLocks noGrp="1"/>
          </p:cNvSpPr>
          <p:nvPr>
            <p:ph type="title" idx="7" hasCustomPrompt="1"/>
          </p:nvPr>
        </p:nvSpPr>
        <p:spPr>
          <a:xfrm>
            <a:off x="3051500" y="1097600"/>
            <a:ext cx="2025600" cy="474000"/>
          </a:xfrm>
          <a:prstGeom prst="rect">
            <a:avLst/>
          </a:prstGeom>
          <a:solidFill>
            <a:srgbClr val="556F5D">
              <a:alpha val="93450"/>
            </a:srgbClr>
          </a:solidFill>
          <a:ln>
            <a:noFill/>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23"/>
          <p:cNvSpPr txBox="1">
            <a:spLocks noGrp="1"/>
          </p:cNvSpPr>
          <p:nvPr>
            <p:ph type="title" idx="8" hasCustomPrompt="1"/>
          </p:nvPr>
        </p:nvSpPr>
        <p:spPr>
          <a:xfrm>
            <a:off x="4062000" y="2280650"/>
            <a:ext cx="2025600" cy="475500"/>
          </a:xfrm>
          <a:prstGeom prst="rect">
            <a:avLst/>
          </a:prstGeom>
          <a:solidFill>
            <a:srgbClr val="556F5D">
              <a:alpha val="93450"/>
            </a:srgbClr>
          </a:solidFill>
          <a:ln>
            <a:noFill/>
          </a:ln>
        </p:spPr>
        <p:txBody>
          <a:bodyPr spcFirstLastPara="1" wrap="square" lIns="91425" tIns="91425" rIns="91425" bIns="91425" anchor="ctr" anchorCtr="0">
            <a:noAutofit/>
          </a:bodyPr>
          <a:lstStyle>
            <a:lvl1pPr lvl="0" algn="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23"/>
          <p:cNvSpPr txBox="1">
            <a:spLocks noGrp="1"/>
          </p:cNvSpPr>
          <p:nvPr>
            <p:ph type="title" idx="9" hasCustomPrompt="1"/>
          </p:nvPr>
        </p:nvSpPr>
        <p:spPr>
          <a:xfrm>
            <a:off x="3051500" y="3471600"/>
            <a:ext cx="2025600" cy="475500"/>
          </a:xfrm>
          <a:prstGeom prst="rect">
            <a:avLst/>
          </a:prstGeom>
          <a:solidFill>
            <a:srgbClr val="556F5D">
              <a:alpha val="93450"/>
            </a:srgbClr>
          </a:solidFill>
          <a:ln>
            <a:noFill/>
          </a:ln>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23"/>
          <p:cNvSpPr>
            <a:spLocks noGrp="1"/>
          </p:cNvSpPr>
          <p:nvPr>
            <p:ph type="pic" idx="13"/>
          </p:nvPr>
        </p:nvSpPr>
        <p:spPr>
          <a:xfrm flipH="1">
            <a:off x="4142175" y="1095800"/>
            <a:ext cx="5001900" cy="1146000"/>
          </a:xfrm>
          <a:prstGeom prst="rect">
            <a:avLst/>
          </a:prstGeom>
          <a:noFill/>
          <a:ln>
            <a:noFill/>
          </a:ln>
        </p:spPr>
      </p:sp>
      <p:sp>
        <p:nvSpPr>
          <p:cNvPr id="133" name="Google Shape;133;p23"/>
          <p:cNvSpPr>
            <a:spLocks noGrp="1"/>
          </p:cNvSpPr>
          <p:nvPr>
            <p:ph type="pic" idx="14"/>
          </p:nvPr>
        </p:nvSpPr>
        <p:spPr>
          <a:xfrm flipH="1">
            <a:off x="75" y="2279150"/>
            <a:ext cx="5002800" cy="1146000"/>
          </a:xfrm>
          <a:prstGeom prst="rect">
            <a:avLst/>
          </a:prstGeom>
          <a:noFill/>
          <a:ln>
            <a:noFill/>
          </a:ln>
        </p:spPr>
      </p:sp>
      <p:sp>
        <p:nvSpPr>
          <p:cNvPr id="134" name="Google Shape;134;p23"/>
          <p:cNvSpPr>
            <a:spLocks noGrp="1"/>
          </p:cNvSpPr>
          <p:nvPr>
            <p:ph type="pic" idx="15"/>
          </p:nvPr>
        </p:nvSpPr>
        <p:spPr>
          <a:xfrm flipH="1">
            <a:off x="4142175" y="3471608"/>
            <a:ext cx="5001900" cy="11460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82"/>
        <p:cNvGrpSpPr/>
        <p:nvPr/>
      </p:nvGrpSpPr>
      <p:grpSpPr>
        <a:xfrm>
          <a:off x="0" y="0"/>
          <a:ext cx="0" cy="0"/>
          <a:chOff x="0" y="0"/>
          <a:chExt cx="0" cy="0"/>
        </a:xfrm>
      </p:grpSpPr>
      <p:sp>
        <p:nvSpPr>
          <p:cNvPr id="183" name="Google Shape;183;p29"/>
          <p:cNvSpPr/>
          <p:nvPr/>
        </p:nvSpPr>
        <p:spPr>
          <a:xfrm>
            <a:off x="0" y="1438500"/>
            <a:ext cx="715200" cy="1833000"/>
          </a:xfrm>
          <a:prstGeom prst="rect">
            <a:avLst/>
          </a:prstGeom>
          <a:solidFill>
            <a:srgbClr val="556F5D">
              <a:alpha val="9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5720975" y="0"/>
            <a:ext cx="3423000" cy="534900"/>
          </a:xfrm>
          <a:prstGeom prst="rect">
            <a:avLst/>
          </a:prstGeom>
          <a:solidFill>
            <a:srgbClr val="556F5D">
              <a:alpha val="9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5720975" y="4608500"/>
            <a:ext cx="3423000" cy="534900"/>
          </a:xfrm>
          <a:prstGeom prst="rect">
            <a:avLst/>
          </a:prstGeom>
          <a:solidFill>
            <a:srgbClr val="556F5D">
              <a:alpha val="9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86"/>
        <p:cNvGrpSpPr/>
        <p:nvPr/>
      </p:nvGrpSpPr>
      <p:grpSpPr>
        <a:xfrm>
          <a:off x="0" y="0"/>
          <a:ext cx="0" cy="0"/>
          <a:chOff x="0" y="0"/>
          <a:chExt cx="0" cy="0"/>
        </a:xfrm>
      </p:grpSpPr>
      <p:sp>
        <p:nvSpPr>
          <p:cNvPr id="187" name="Google Shape;187;p30"/>
          <p:cNvSpPr/>
          <p:nvPr/>
        </p:nvSpPr>
        <p:spPr>
          <a:xfrm>
            <a:off x="2860500" y="4608500"/>
            <a:ext cx="3423000" cy="534900"/>
          </a:xfrm>
          <a:prstGeom prst="rect">
            <a:avLst/>
          </a:prstGeom>
          <a:solidFill>
            <a:srgbClr val="556F5D">
              <a:alpha val="9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0"/>
          <p:cNvSpPr/>
          <p:nvPr/>
        </p:nvSpPr>
        <p:spPr>
          <a:xfrm>
            <a:off x="0" y="0"/>
            <a:ext cx="715200" cy="534900"/>
          </a:xfrm>
          <a:prstGeom prst="rect">
            <a:avLst/>
          </a:prstGeom>
          <a:solidFill>
            <a:srgbClr val="556F5D">
              <a:alpha val="9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0"/>
          <p:cNvSpPr/>
          <p:nvPr/>
        </p:nvSpPr>
        <p:spPr>
          <a:xfrm>
            <a:off x="8428800" y="0"/>
            <a:ext cx="715200" cy="534900"/>
          </a:xfrm>
          <a:prstGeom prst="rect">
            <a:avLst/>
          </a:prstGeom>
          <a:solidFill>
            <a:srgbClr val="556F5D">
              <a:alpha val="9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gif"/><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ighteous"/>
              <a:buNone/>
              <a:defRPr sz="3500">
                <a:solidFill>
                  <a:schemeClr val="dk1"/>
                </a:solidFill>
                <a:latin typeface="Righteous"/>
                <a:ea typeface="Righteous"/>
                <a:cs typeface="Righteous"/>
                <a:sym typeface="Righteo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00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grpSp>
        <p:nvGrpSpPr>
          <p:cNvPr id="3" name="Group 2">
            <a:extLst>
              <a:ext uri="{FF2B5EF4-FFF2-40B4-BE49-F238E27FC236}">
                <a16:creationId xmlns:a16="http://schemas.microsoft.com/office/drawing/2014/main" id="{92A8F228-56B4-B621-99DB-D771D1A1FFF3}"/>
              </a:ext>
            </a:extLst>
          </p:cNvPr>
          <p:cNvGrpSpPr/>
          <p:nvPr userDrawn="1"/>
        </p:nvGrpSpPr>
        <p:grpSpPr>
          <a:xfrm>
            <a:off x="311700" y="4568875"/>
            <a:ext cx="1722840" cy="456915"/>
            <a:chOff x="2369820" y="2110740"/>
            <a:chExt cx="3482342" cy="922020"/>
          </a:xfrm>
        </p:grpSpPr>
        <p:pic>
          <p:nvPicPr>
            <p:cNvPr id="2" name="Picture 1">
              <a:extLst>
                <a:ext uri="{FF2B5EF4-FFF2-40B4-BE49-F238E27FC236}">
                  <a16:creationId xmlns:a16="http://schemas.microsoft.com/office/drawing/2014/main" id="{AD058176-70F9-1461-C653-042A33A7BBD7}"/>
                </a:ext>
              </a:extLst>
            </p:cNvPr>
            <p:cNvPicPr>
              <a:picLocks noChangeAspect="1"/>
            </p:cNvPicPr>
            <p:nvPr userDrawn="1"/>
          </p:nvPicPr>
          <p:blipFill>
            <a:blip r:embed="rId10"/>
            <a:stretch>
              <a:fillRect/>
            </a:stretch>
          </p:blipFill>
          <p:spPr>
            <a:xfrm>
              <a:off x="3429862" y="2349131"/>
              <a:ext cx="2422300" cy="445237"/>
            </a:xfrm>
            <a:prstGeom prst="rect">
              <a:avLst/>
            </a:prstGeom>
          </p:spPr>
        </p:pic>
        <p:pic>
          <p:nvPicPr>
            <p:cNvPr id="1026" name="Picture 2" descr="Politecnico di Bari - Wikipedia">
              <a:extLst>
                <a:ext uri="{FF2B5EF4-FFF2-40B4-BE49-F238E27FC236}">
                  <a16:creationId xmlns:a16="http://schemas.microsoft.com/office/drawing/2014/main" id="{E7EAE76C-099C-4A6B-4836-3ACB1D1A9E26}"/>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2369820" y="2110740"/>
              <a:ext cx="922020" cy="922020"/>
            </a:xfrm>
            <a:prstGeom prst="rect">
              <a:avLst/>
            </a:prstGeom>
            <a:noFill/>
            <a:extLst>
              <a:ext uri="{909E8E84-426E-40DD-AFC4-6F175D3DCCD1}">
                <a14:hiddenFill xmlns:a14="http://schemas.microsoft.com/office/drawing/2010/main">
                  <a:solidFill>
                    <a:srgbClr val="FFFFFF"/>
                  </a:solidFill>
                </a14:hiddenFill>
              </a:ext>
            </a:extLst>
          </p:spPr>
        </p:pic>
      </p:gr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58" r:id="rId4"/>
    <p:sldLayoutId id="2147483664" r:id="rId5"/>
    <p:sldLayoutId id="2147483669" r:id="rId6"/>
    <p:sldLayoutId id="2147483675" r:id="rId7"/>
    <p:sldLayoutId id="214748367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researchgate.net/publication/305787914_State_Space_System_Modeling_of_a_Quad_Copter_UAV"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ieeexplore.ieee.org/document/7381594" TargetMode="External"/><Relationship Id="rId5" Type="http://schemas.openxmlformats.org/officeDocument/2006/relationships/hyperlink" Target="https://ieeexplore.ieee.org/document/9981469" TargetMode="External"/><Relationship Id="rId4" Type="http://schemas.openxmlformats.org/officeDocument/2006/relationships/hyperlink" Target="https://www.kth.se/polopoly_fs/1.588039.1600688317!/Thesis%20KTH%20-%20Francesco%20Sabatino.pdf" TargetMode="External"/></Relationships>
</file>

<file path=ppt/slides/_rels/slide2.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6.xml"/><Relationship Id="rId11" Type="http://schemas.openxmlformats.org/officeDocument/2006/relationships/slide" Target="slide11.xml"/><Relationship Id="rId5" Type="http://schemas.openxmlformats.org/officeDocument/2006/relationships/slide" Target="slide5.xml"/><Relationship Id="rId10" Type="http://schemas.openxmlformats.org/officeDocument/2006/relationships/slide" Target="slide10.xml"/><Relationship Id="rId4" Type="http://schemas.openxmlformats.org/officeDocument/2006/relationships/slide" Target="slide4.xml"/><Relationship Id="rId9" Type="http://schemas.openxmlformats.org/officeDocument/2006/relationships/slide" Target="slide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64" name="Picture 16">
            <a:extLst>
              <a:ext uri="{FF2B5EF4-FFF2-40B4-BE49-F238E27FC236}">
                <a16:creationId xmlns:a16="http://schemas.microsoft.com/office/drawing/2014/main" id="{9FA06730-5DB9-B335-EFEF-1A6ACA694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01" name="Google Shape;201;p34"/>
          <p:cNvSpPr txBox="1">
            <a:spLocks noGrp="1"/>
          </p:cNvSpPr>
          <p:nvPr>
            <p:ph type="ctrTitle"/>
          </p:nvPr>
        </p:nvSpPr>
        <p:spPr>
          <a:xfrm>
            <a:off x="772950" y="479937"/>
            <a:ext cx="7598100" cy="1675434"/>
          </a:xfrm>
          <a:prstGeom prst="rect">
            <a:avLst/>
          </a:prstGeom>
          <a:solidFill>
            <a:srgbClr val="000000">
              <a:alpha val="6000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Drone Trajectory Tracking </a:t>
            </a:r>
            <a:br>
              <a:rPr lang="en"/>
            </a:br>
            <a:r>
              <a:rPr lang="en"/>
              <a:t>for Train Diagnostics</a:t>
            </a:r>
            <a:endParaRPr/>
          </a:p>
        </p:txBody>
      </p:sp>
      <p:sp>
        <p:nvSpPr>
          <p:cNvPr id="202" name="Google Shape;202;p34"/>
          <p:cNvSpPr txBox="1">
            <a:spLocks noGrp="1"/>
          </p:cNvSpPr>
          <p:nvPr>
            <p:ph type="subTitle" idx="1"/>
          </p:nvPr>
        </p:nvSpPr>
        <p:spPr>
          <a:xfrm>
            <a:off x="772948" y="2155370"/>
            <a:ext cx="7598101" cy="2392137"/>
          </a:xfrm>
          <a:prstGeom prst="rect">
            <a:avLst/>
          </a:prstGeom>
          <a:solidFill>
            <a:srgbClr val="000000">
              <a:alpha val="60000"/>
            </a:srgbClr>
          </a:solidFill>
        </p:spPr>
        <p:txBody>
          <a:bodyPr spcFirstLastPara="1" wrap="square" lIns="91425" tIns="91425" rIns="91425" bIns="91425" anchor="ctr" anchorCtr="0">
            <a:noAutofit/>
          </a:bodyPr>
          <a:lstStyle/>
          <a:p>
            <a:pPr marL="0" indent="0">
              <a:lnSpc>
                <a:spcPct val="114000"/>
              </a:lnSpc>
            </a:pPr>
            <a:r>
              <a:rPr lang="en" sz="1400">
                <a:solidFill>
                  <a:schemeClr val="bg1"/>
                </a:solidFill>
                <a:latin typeface="+mn-lt"/>
              </a:rPr>
              <a:t>Project in Dynamical Systems Theory 2022-23</a:t>
            </a:r>
          </a:p>
          <a:p>
            <a:pPr marL="0" indent="0">
              <a:lnSpc>
                <a:spcPct val="114000"/>
              </a:lnSpc>
            </a:pPr>
            <a:r>
              <a:rPr lang="en" sz="1400">
                <a:solidFill>
                  <a:schemeClr val="bg1"/>
                </a:solidFill>
                <a:latin typeface="+mn-lt"/>
              </a:rPr>
              <a:t>Automation Engineering - Cyber-Physical Systems</a:t>
            </a:r>
          </a:p>
          <a:p>
            <a:pPr marL="0" lvl="0" indent="0" algn="ctr" rtl="0">
              <a:lnSpc>
                <a:spcPct val="114000"/>
              </a:lnSpc>
              <a:spcBef>
                <a:spcPts val="0"/>
              </a:spcBef>
              <a:spcAft>
                <a:spcPts val="0"/>
              </a:spcAft>
              <a:buNone/>
            </a:pPr>
            <a:r>
              <a:rPr lang="it-IT" sz="1200" b="0" i="0">
                <a:solidFill>
                  <a:schemeClr val="bg1"/>
                </a:solidFill>
                <a:effectLst/>
                <a:latin typeface="+mn-lt"/>
              </a:rPr>
              <a:t>Prof. Ing. Mariagrazia Dotoli</a:t>
            </a:r>
            <a:br>
              <a:rPr lang="it-IT" sz="1200">
                <a:solidFill>
                  <a:schemeClr val="bg1"/>
                </a:solidFill>
                <a:latin typeface="+mn-lt"/>
              </a:rPr>
            </a:br>
            <a:r>
              <a:rPr lang="it-IT" sz="1200" b="0" i="0">
                <a:solidFill>
                  <a:schemeClr val="bg1"/>
                </a:solidFill>
                <a:effectLst/>
                <a:latin typeface="+mn-lt"/>
              </a:rPr>
              <a:t>Ing. Raffaele Carli</a:t>
            </a:r>
            <a:br>
              <a:rPr lang="it-IT" sz="1200">
                <a:solidFill>
                  <a:schemeClr val="bg1"/>
                </a:solidFill>
                <a:latin typeface="+mn-lt"/>
              </a:rPr>
            </a:br>
            <a:r>
              <a:rPr lang="it-IT" sz="1200" b="0" i="0">
                <a:solidFill>
                  <a:schemeClr val="bg1"/>
                </a:solidFill>
                <a:effectLst/>
                <a:latin typeface="+mn-lt"/>
              </a:rPr>
              <a:t>Ing. Graziana Cavone</a:t>
            </a:r>
            <a:br>
              <a:rPr lang="it-IT" sz="1200">
                <a:solidFill>
                  <a:schemeClr val="bg1"/>
                </a:solidFill>
                <a:latin typeface="+mn-lt"/>
              </a:rPr>
            </a:br>
            <a:r>
              <a:rPr lang="it-IT" sz="1200" b="0" i="0">
                <a:solidFill>
                  <a:schemeClr val="bg1"/>
                </a:solidFill>
                <a:effectLst/>
                <a:latin typeface="+mn-lt"/>
              </a:rPr>
              <a:t>Ing. Silvia Proia</a:t>
            </a:r>
            <a:endParaRPr lang="it-IT" sz="1400" b="0" i="0">
              <a:solidFill>
                <a:schemeClr val="bg1"/>
              </a:solidFill>
              <a:effectLst/>
              <a:latin typeface="+mn-lt"/>
            </a:endParaRPr>
          </a:p>
          <a:p>
            <a:pPr marL="0" lvl="0" indent="0" algn="r" rtl="0">
              <a:lnSpc>
                <a:spcPct val="114000"/>
              </a:lnSpc>
              <a:spcBef>
                <a:spcPts val="0"/>
              </a:spcBef>
              <a:spcAft>
                <a:spcPts val="0"/>
              </a:spcAft>
              <a:buNone/>
            </a:pPr>
            <a:r>
              <a:rPr lang="it-IT" sz="1200">
                <a:solidFill>
                  <a:schemeClr val="bg1"/>
                </a:solidFill>
                <a:latin typeface="+mn-lt"/>
              </a:rPr>
              <a:t>	Students:  		</a:t>
            </a:r>
          </a:p>
          <a:p>
            <a:pPr marL="0" lvl="0" indent="0" algn="r" rtl="0">
              <a:lnSpc>
                <a:spcPct val="114000"/>
              </a:lnSpc>
              <a:spcBef>
                <a:spcPts val="0"/>
              </a:spcBef>
              <a:spcAft>
                <a:spcPts val="0"/>
              </a:spcAft>
              <a:buNone/>
            </a:pPr>
            <a:r>
              <a:rPr lang="it-IT" sz="1200">
                <a:solidFill>
                  <a:schemeClr val="bg1"/>
                </a:solidFill>
                <a:latin typeface="+mn-lt"/>
              </a:rPr>
              <a:t>Andrea Castellaneta	</a:t>
            </a:r>
          </a:p>
          <a:p>
            <a:pPr marL="0" lvl="0" indent="0" algn="r" rtl="0">
              <a:lnSpc>
                <a:spcPct val="114000"/>
              </a:lnSpc>
              <a:spcBef>
                <a:spcPts val="0"/>
              </a:spcBef>
              <a:spcAft>
                <a:spcPts val="0"/>
              </a:spcAft>
              <a:buNone/>
            </a:pPr>
            <a:r>
              <a:rPr lang="it-IT" sz="1200">
                <a:solidFill>
                  <a:schemeClr val="bg1"/>
                </a:solidFill>
                <a:latin typeface="+mn-lt"/>
              </a:rPr>
              <a:t>Renato Nocerino</a:t>
            </a:r>
            <a:r>
              <a:rPr lang="it-IT" sz="1400">
                <a:solidFill>
                  <a:srgbClr val="000000"/>
                </a:solidFill>
                <a:latin typeface="+mn-lt"/>
              </a:rPr>
              <a:t>	</a:t>
            </a:r>
            <a:endParaRPr lang="en">
              <a:solidFill>
                <a:srgbClr val="000000"/>
              </a:solidFill>
              <a:latin typeface="+mn-lt"/>
            </a:endParaRPr>
          </a:p>
        </p:txBody>
      </p:sp>
      <p:grpSp>
        <p:nvGrpSpPr>
          <p:cNvPr id="15" name="Group 14">
            <a:extLst>
              <a:ext uri="{FF2B5EF4-FFF2-40B4-BE49-F238E27FC236}">
                <a16:creationId xmlns:a16="http://schemas.microsoft.com/office/drawing/2014/main" id="{B921DA09-38E1-4DF6-45DF-CDA3083D74DE}"/>
              </a:ext>
            </a:extLst>
          </p:cNvPr>
          <p:cNvGrpSpPr/>
          <p:nvPr/>
        </p:nvGrpSpPr>
        <p:grpSpPr>
          <a:xfrm>
            <a:off x="979714" y="3741088"/>
            <a:ext cx="1861458" cy="604157"/>
            <a:chOff x="955221" y="3935186"/>
            <a:chExt cx="1861458" cy="604157"/>
          </a:xfrm>
        </p:grpSpPr>
        <p:sp>
          <p:nvSpPr>
            <p:cNvPr id="14" name="Rectangle 13">
              <a:extLst>
                <a:ext uri="{FF2B5EF4-FFF2-40B4-BE49-F238E27FC236}">
                  <a16:creationId xmlns:a16="http://schemas.microsoft.com/office/drawing/2014/main" id="{24B89393-CA10-A04D-3C9D-1E5415DB72ED}"/>
                </a:ext>
              </a:extLst>
            </p:cNvPr>
            <p:cNvSpPr/>
            <p:nvPr/>
          </p:nvSpPr>
          <p:spPr>
            <a:xfrm>
              <a:off x="955221" y="3935186"/>
              <a:ext cx="1861458" cy="6041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3" name="Group 12">
              <a:extLst>
                <a:ext uri="{FF2B5EF4-FFF2-40B4-BE49-F238E27FC236}">
                  <a16:creationId xmlns:a16="http://schemas.microsoft.com/office/drawing/2014/main" id="{238F3CBC-F880-5BF2-04D8-91980BCD82C8}"/>
                </a:ext>
              </a:extLst>
            </p:cNvPr>
            <p:cNvGrpSpPr/>
            <p:nvPr/>
          </p:nvGrpSpPr>
          <p:grpSpPr>
            <a:xfrm>
              <a:off x="1030157" y="4018958"/>
              <a:ext cx="1722840" cy="456915"/>
              <a:chOff x="1030157" y="4018958"/>
              <a:chExt cx="1722840" cy="456915"/>
            </a:xfrm>
            <a:noFill/>
          </p:grpSpPr>
          <p:pic>
            <p:nvPicPr>
              <p:cNvPr id="9" name="Picture 8">
                <a:extLst>
                  <a:ext uri="{FF2B5EF4-FFF2-40B4-BE49-F238E27FC236}">
                    <a16:creationId xmlns:a16="http://schemas.microsoft.com/office/drawing/2014/main" id="{ED7D7E9D-91BC-B91B-2CDD-82E9D4716B76}"/>
                  </a:ext>
                </a:extLst>
              </p:cNvPr>
              <p:cNvPicPr>
                <a:picLocks noChangeAspect="1"/>
              </p:cNvPicPr>
              <p:nvPr userDrawn="1"/>
            </p:nvPicPr>
            <p:blipFill>
              <a:blip r:embed="rId4"/>
              <a:stretch>
                <a:fillRect/>
              </a:stretch>
            </p:blipFill>
            <p:spPr>
              <a:xfrm>
                <a:off x="1554598" y="4137095"/>
                <a:ext cx="1198399" cy="220641"/>
              </a:xfrm>
              <a:prstGeom prst="rect">
                <a:avLst/>
              </a:prstGeom>
              <a:grpFill/>
            </p:spPr>
          </p:pic>
          <p:pic>
            <p:nvPicPr>
              <p:cNvPr id="10" name="Picture 2" descr="Politecnico di Bari - Wikipedia">
                <a:extLst>
                  <a:ext uri="{FF2B5EF4-FFF2-40B4-BE49-F238E27FC236}">
                    <a16:creationId xmlns:a16="http://schemas.microsoft.com/office/drawing/2014/main" id="{F580FF6C-93F7-F357-CF77-2FE5EB92A451}"/>
                  </a:ext>
                </a:extLst>
              </p:cNvPr>
              <p:cNvPicPr>
                <a:picLocks noChangeAspect="1" noChangeArrowheads="1"/>
              </p:cNvPicPr>
              <p:nvPr userDrawn="1"/>
            </p:nvPicPr>
            <p:blipFill>
              <a:blip r:embed="rId5">
                <a:extLst>
                  <a:ext uri="{BEBA8EAE-BF5A-486C-A8C5-ECC9F3942E4B}">
                    <a14:imgProps xmlns:a14="http://schemas.microsoft.com/office/drawing/2010/main">
                      <a14:imgLayer r:embed="rId6">
                        <a14:imgEffect>
                          <a14:sharpenSoften amount="25000"/>
                        </a14:imgEffect>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030157" y="4018958"/>
                <a:ext cx="456156" cy="456915"/>
              </a:xfrm>
              <a:prstGeom prst="rect">
                <a:avLst/>
              </a:prstGeom>
              <a:grpFill/>
            </p:spPr>
          </p:pic>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56"/>
          <p:cNvSpPr txBox="1">
            <a:spLocks noGrp="1"/>
          </p:cNvSpPr>
          <p:nvPr>
            <p:ph type="title"/>
          </p:nvPr>
        </p:nvSpPr>
        <p:spPr>
          <a:xfrm>
            <a:off x="722376" y="411480"/>
            <a:ext cx="2964963" cy="60219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Oblique Landing</a:t>
            </a:r>
            <a:endParaRPr/>
          </a:p>
        </p:txBody>
      </p:sp>
      <p:grpSp>
        <p:nvGrpSpPr>
          <p:cNvPr id="15" name="Group 14">
            <a:extLst>
              <a:ext uri="{FF2B5EF4-FFF2-40B4-BE49-F238E27FC236}">
                <a16:creationId xmlns:a16="http://schemas.microsoft.com/office/drawing/2014/main" id="{5AEC79B2-C67E-45EB-6E9D-F634E8E5A121}"/>
              </a:ext>
            </a:extLst>
          </p:cNvPr>
          <p:cNvGrpSpPr/>
          <p:nvPr/>
        </p:nvGrpSpPr>
        <p:grpSpPr>
          <a:xfrm>
            <a:off x="446183" y="1261872"/>
            <a:ext cx="2964963" cy="2980267"/>
            <a:chOff x="605366" y="1405466"/>
            <a:chExt cx="2964963" cy="2980267"/>
          </a:xfrm>
        </p:grpSpPr>
        <p:sp>
          <p:nvSpPr>
            <p:cNvPr id="12" name="Rectangle 11">
              <a:extLst>
                <a:ext uri="{FF2B5EF4-FFF2-40B4-BE49-F238E27FC236}">
                  <a16:creationId xmlns:a16="http://schemas.microsoft.com/office/drawing/2014/main" id="{EF577B9C-DBBB-202C-3D8E-BAE7E06E8483}"/>
                </a:ext>
              </a:extLst>
            </p:cNvPr>
            <p:cNvSpPr/>
            <p:nvPr/>
          </p:nvSpPr>
          <p:spPr>
            <a:xfrm>
              <a:off x="605366" y="1405466"/>
              <a:ext cx="2964963" cy="2980267"/>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Picture 2">
              <a:extLst>
                <a:ext uri="{FF2B5EF4-FFF2-40B4-BE49-F238E27FC236}">
                  <a16:creationId xmlns:a16="http://schemas.microsoft.com/office/drawing/2014/main" id="{4B534902-19D8-6079-A65E-0B5490D49F79}"/>
                </a:ext>
              </a:extLst>
            </p:cNvPr>
            <p:cNvPicPr>
              <a:picLocks noChangeAspect="1"/>
            </p:cNvPicPr>
            <p:nvPr/>
          </p:nvPicPr>
          <p:blipFill rotWithShape="1">
            <a:blip r:embed="rId3"/>
            <a:srcRect l="6250" r="46976" b="2754"/>
            <a:stretch/>
          </p:blipFill>
          <p:spPr>
            <a:xfrm>
              <a:off x="708002" y="1583266"/>
              <a:ext cx="2759690" cy="2743200"/>
            </a:xfrm>
            <a:prstGeom prst="rect">
              <a:avLst/>
            </a:prstGeom>
          </p:spPr>
        </p:pic>
      </p:grpSp>
      <p:sp>
        <p:nvSpPr>
          <p:cNvPr id="14" name="Rectangle 13">
            <a:extLst>
              <a:ext uri="{FF2B5EF4-FFF2-40B4-BE49-F238E27FC236}">
                <a16:creationId xmlns:a16="http://schemas.microsoft.com/office/drawing/2014/main" id="{097BD945-FCEB-40BC-0005-70774568BC89}"/>
              </a:ext>
            </a:extLst>
          </p:cNvPr>
          <p:cNvSpPr/>
          <p:nvPr/>
        </p:nvSpPr>
        <p:spPr>
          <a:xfrm>
            <a:off x="6135770" y="227294"/>
            <a:ext cx="2588079" cy="2270530"/>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9" name="Group 18">
            <a:extLst>
              <a:ext uri="{FF2B5EF4-FFF2-40B4-BE49-F238E27FC236}">
                <a16:creationId xmlns:a16="http://schemas.microsoft.com/office/drawing/2014/main" id="{85428EB0-2A27-02B4-F8DE-4EB766DC1482}"/>
              </a:ext>
            </a:extLst>
          </p:cNvPr>
          <p:cNvGrpSpPr/>
          <p:nvPr/>
        </p:nvGrpSpPr>
        <p:grpSpPr>
          <a:xfrm>
            <a:off x="6135770" y="2560320"/>
            <a:ext cx="2588079" cy="2270530"/>
            <a:chOff x="5837463" y="2513294"/>
            <a:chExt cx="2588079" cy="2270530"/>
          </a:xfrm>
        </p:grpSpPr>
        <p:sp>
          <p:nvSpPr>
            <p:cNvPr id="16" name="Rectangle 15">
              <a:extLst>
                <a:ext uri="{FF2B5EF4-FFF2-40B4-BE49-F238E27FC236}">
                  <a16:creationId xmlns:a16="http://schemas.microsoft.com/office/drawing/2014/main" id="{81101564-330C-BE2D-D7A2-972CF3248880}"/>
                </a:ext>
              </a:extLst>
            </p:cNvPr>
            <p:cNvSpPr/>
            <p:nvPr/>
          </p:nvSpPr>
          <p:spPr>
            <a:xfrm>
              <a:off x="5837463" y="2513294"/>
              <a:ext cx="2588079" cy="2270530"/>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Picture 7">
              <a:extLst>
                <a:ext uri="{FF2B5EF4-FFF2-40B4-BE49-F238E27FC236}">
                  <a16:creationId xmlns:a16="http://schemas.microsoft.com/office/drawing/2014/main" id="{0BFEB660-5658-ED41-A154-87F77C93E6E0}"/>
                </a:ext>
              </a:extLst>
            </p:cNvPr>
            <p:cNvPicPr>
              <a:picLocks noChangeAspect="1"/>
            </p:cNvPicPr>
            <p:nvPr/>
          </p:nvPicPr>
          <p:blipFill rotWithShape="1">
            <a:blip r:embed="rId4"/>
            <a:srcRect l="33773" t="7648" r="26227" b="14804"/>
            <a:stretch/>
          </p:blipFill>
          <p:spPr>
            <a:xfrm>
              <a:off x="6046654" y="2571750"/>
              <a:ext cx="2374970" cy="2201418"/>
            </a:xfrm>
            <a:prstGeom prst="rect">
              <a:avLst/>
            </a:prstGeom>
          </p:spPr>
        </p:pic>
      </p:grpSp>
      <p:sp>
        <p:nvSpPr>
          <p:cNvPr id="25" name="Rectangle 24">
            <a:extLst>
              <a:ext uri="{FF2B5EF4-FFF2-40B4-BE49-F238E27FC236}">
                <a16:creationId xmlns:a16="http://schemas.microsoft.com/office/drawing/2014/main" id="{0D87565F-D946-0576-1E90-838ABA5BF834}"/>
              </a:ext>
            </a:extLst>
          </p:cNvPr>
          <p:cNvSpPr/>
          <p:nvPr/>
        </p:nvSpPr>
        <p:spPr>
          <a:xfrm>
            <a:off x="3410712" y="1261872"/>
            <a:ext cx="2725434" cy="2270530"/>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Picture 3" descr="Chart, line chart&#10;&#10;Description automatically generated">
            <a:extLst>
              <a:ext uri="{FF2B5EF4-FFF2-40B4-BE49-F238E27FC236}">
                <a16:creationId xmlns:a16="http://schemas.microsoft.com/office/drawing/2014/main" id="{BEB962A4-AC13-BC9D-7D14-AA49E60B4144}"/>
              </a:ext>
            </a:extLst>
          </p:cNvPr>
          <p:cNvPicPr>
            <a:picLocks noChangeAspect="1"/>
          </p:cNvPicPr>
          <p:nvPr/>
        </p:nvPicPr>
        <p:blipFill rotWithShape="1">
          <a:blip r:embed="rId5"/>
          <a:srcRect l="16518" t="4800" r="9682" b="8518"/>
          <a:stretch/>
        </p:blipFill>
        <p:spPr>
          <a:xfrm>
            <a:off x="6168802" y="251563"/>
            <a:ext cx="2522391" cy="2221992"/>
          </a:xfrm>
          <a:prstGeom prst="rect">
            <a:avLst/>
          </a:prstGeom>
        </p:spPr>
      </p:pic>
      <p:pic>
        <p:nvPicPr>
          <p:cNvPr id="7" name="Picture 6" descr="Chart&#10;&#10;Description automatically generated">
            <a:extLst>
              <a:ext uri="{FF2B5EF4-FFF2-40B4-BE49-F238E27FC236}">
                <a16:creationId xmlns:a16="http://schemas.microsoft.com/office/drawing/2014/main" id="{5C26E50B-87F1-1CC3-C6EB-046E8531A141}"/>
              </a:ext>
            </a:extLst>
          </p:cNvPr>
          <p:cNvPicPr>
            <a:picLocks noChangeAspect="1"/>
          </p:cNvPicPr>
          <p:nvPr/>
        </p:nvPicPr>
        <p:blipFill rotWithShape="1">
          <a:blip r:embed="rId6"/>
          <a:srcRect l="6473" t="5171" r="8148" b="4241"/>
          <a:stretch/>
        </p:blipFill>
        <p:spPr>
          <a:xfrm>
            <a:off x="3441733" y="1362559"/>
            <a:ext cx="2642936" cy="2103120"/>
          </a:xfrm>
          <a:prstGeom prst="rect">
            <a:avLst/>
          </a:prstGeom>
        </p:spPr>
      </p:pic>
      <p:sp>
        <p:nvSpPr>
          <p:cNvPr id="2" name="Oval 1">
            <a:extLst>
              <a:ext uri="{FF2B5EF4-FFF2-40B4-BE49-F238E27FC236}">
                <a16:creationId xmlns:a16="http://schemas.microsoft.com/office/drawing/2014/main" id="{02925157-0305-1ECB-BFE4-3DF3336B4C3F}"/>
              </a:ext>
            </a:extLst>
          </p:cNvPr>
          <p:cNvSpPr/>
          <p:nvPr/>
        </p:nvSpPr>
        <p:spPr>
          <a:xfrm>
            <a:off x="8595360" y="4672584"/>
            <a:ext cx="228600" cy="236763"/>
          </a:xfrm>
          <a:prstGeom prst="ellipse">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000">
                <a:solidFill>
                  <a:srgbClr val="000000"/>
                </a:solidFill>
              </a:rPr>
              <a:t>9</a:t>
            </a:r>
          </a:p>
        </p:txBody>
      </p:sp>
    </p:spTree>
    <p:extLst>
      <p:ext uri="{BB962C8B-B14F-4D97-AF65-F5344CB8AC3E}">
        <p14:creationId xmlns:p14="http://schemas.microsoft.com/office/powerpoint/2010/main" val="732438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7" name="Google Shape;477;p47"/>
          <p:cNvSpPr txBox="1">
            <a:spLocks noGrp="1"/>
          </p:cNvSpPr>
          <p:nvPr>
            <p:ph type="title"/>
          </p:nvPr>
        </p:nvSpPr>
        <p:spPr>
          <a:xfrm>
            <a:off x="720000" y="445025"/>
            <a:ext cx="197421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Righteous" panose="020B0604020202020204" charset="0"/>
              </a:rPr>
              <a:t>Conclusion</a:t>
            </a:r>
            <a:endParaRPr sz="2800">
              <a:latin typeface="Righteous" panose="020B0604020202020204" charset="0"/>
            </a:endParaRPr>
          </a:p>
        </p:txBody>
      </p:sp>
      <p:sp>
        <p:nvSpPr>
          <p:cNvPr id="479" name="Google Shape;479;p47"/>
          <p:cNvSpPr txBox="1">
            <a:spLocks noGrp="1"/>
          </p:cNvSpPr>
          <p:nvPr>
            <p:ph type="subTitle" idx="2"/>
          </p:nvPr>
        </p:nvSpPr>
        <p:spPr>
          <a:xfrm>
            <a:off x="720000" y="3192897"/>
            <a:ext cx="3709942" cy="670200"/>
          </a:xfrm>
          <a:prstGeom prst="rect">
            <a:avLst/>
          </a:prstGeom>
        </p:spPr>
        <p:txBody>
          <a:bodyPr spcFirstLastPara="1" wrap="square" lIns="91425" tIns="91425" rIns="91425" bIns="91425" anchor="t" anchorCtr="0">
            <a:noAutofit/>
          </a:bodyPr>
          <a:lstStyle/>
          <a:p>
            <a:pPr marL="0" indent="0" algn="just"/>
            <a:r>
              <a:rPr lang="it-IT" sz="1200" b="1">
                <a:latin typeface="+mn-lt"/>
              </a:rPr>
              <a:t>Leader-Following Consensus Performance</a:t>
            </a:r>
          </a:p>
          <a:p>
            <a:pPr marL="0" lvl="0" indent="0" algn="just" rtl="0">
              <a:spcBef>
                <a:spcPts val="0"/>
              </a:spcBef>
              <a:spcAft>
                <a:spcPts val="0"/>
              </a:spcAft>
              <a:buNone/>
            </a:pPr>
            <a:endParaRPr lang="it-IT" sz="1200">
              <a:latin typeface="+mn-lt"/>
              <a:ea typeface="Lato" panose="020F0502020204030203" pitchFamily="34" charset="0"/>
              <a:cs typeface="Lato" panose="020F0502020204030203" pitchFamily="34" charset="0"/>
            </a:endParaRPr>
          </a:p>
          <a:p>
            <a:pPr marL="171450" lvl="0" indent="-171450" algn="just" rtl="0">
              <a:spcBef>
                <a:spcPts val="0"/>
              </a:spcBef>
              <a:spcAft>
                <a:spcPts val="0"/>
              </a:spcAft>
              <a:buFont typeface="Arial" panose="020B0604020202020204" pitchFamily="34" charset="0"/>
              <a:buChar char="•"/>
            </a:pPr>
            <a:r>
              <a:rPr lang="en-US" sz="1200">
                <a:latin typeface="+mn-lt"/>
                <a:ea typeface="Lato" panose="020F0502020204030203" pitchFamily="34" charset="0"/>
                <a:cs typeface="Lato" panose="020F0502020204030203" pitchFamily="34" charset="0"/>
              </a:rPr>
              <a:t>Robust</a:t>
            </a:r>
            <a:r>
              <a:rPr lang="it-IT" sz="1200">
                <a:latin typeface="+mn-lt"/>
                <a:ea typeface="Lato" panose="020F0502020204030203" pitchFamily="34" charset="0"/>
                <a:cs typeface="Lato" panose="020F0502020204030203" pitchFamily="34" charset="0"/>
              </a:rPr>
              <a:t> with every train </a:t>
            </a:r>
            <a:r>
              <a:rPr lang="en-US" sz="1200">
                <a:latin typeface="+mn-lt"/>
                <a:ea typeface="Lato" panose="020F0502020204030203" pitchFamily="34" charset="0"/>
                <a:cs typeface="Lato" panose="020F0502020204030203" pitchFamily="34" charset="0"/>
              </a:rPr>
              <a:t>trajectory</a:t>
            </a:r>
            <a:r>
              <a:rPr lang="it-IT" sz="1200">
                <a:latin typeface="+mn-lt"/>
                <a:ea typeface="Lato" panose="020F0502020204030203" pitchFamily="34" charset="0"/>
                <a:cs typeface="Lato" panose="020F0502020204030203" pitchFamily="34" charset="0"/>
              </a:rPr>
              <a:t>, with no static error</a:t>
            </a:r>
            <a:endParaRPr sz="1200">
              <a:latin typeface="+mn-lt"/>
              <a:ea typeface="Lato" panose="020F0502020204030203" pitchFamily="34" charset="0"/>
              <a:cs typeface="Lato" panose="020F0502020204030203" pitchFamily="34" charset="0"/>
            </a:endParaRPr>
          </a:p>
        </p:txBody>
      </p:sp>
      <p:sp>
        <p:nvSpPr>
          <p:cNvPr id="9" name="Google Shape;479;p47">
            <a:extLst>
              <a:ext uri="{FF2B5EF4-FFF2-40B4-BE49-F238E27FC236}">
                <a16:creationId xmlns:a16="http://schemas.microsoft.com/office/drawing/2014/main" id="{77243A3A-05CF-492E-32D3-CF2E81291F05}"/>
              </a:ext>
            </a:extLst>
          </p:cNvPr>
          <p:cNvSpPr txBox="1">
            <a:spLocks/>
          </p:cNvSpPr>
          <p:nvPr/>
        </p:nvSpPr>
        <p:spPr>
          <a:xfrm>
            <a:off x="4882243" y="3192896"/>
            <a:ext cx="3709942" cy="14316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ato"/>
              <a:buNone/>
              <a:defRPr sz="16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lvl="0" indent="0" algn="just" rtl="0">
              <a:spcBef>
                <a:spcPts val="0"/>
              </a:spcBef>
              <a:spcAft>
                <a:spcPts val="0"/>
              </a:spcAft>
            </a:pPr>
            <a:r>
              <a:rPr lang="en-US" sz="1200" b="1">
                <a:latin typeface="+mn-lt"/>
                <a:ea typeface="Lato" panose="020F0502020204030203" pitchFamily="34" charset="0"/>
                <a:cs typeface="Lato" panose="020F0502020204030203" pitchFamily="34" charset="0"/>
              </a:rPr>
              <a:t>LQR Performance</a:t>
            </a:r>
          </a:p>
          <a:p>
            <a:pPr marL="0" lvl="0" indent="0" algn="just" rtl="0">
              <a:spcBef>
                <a:spcPts val="0"/>
              </a:spcBef>
              <a:spcAft>
                <a:spcPts val="0"/>
              </a:spcAft>
            </a:pPr>
            <a:endParaRPr lang="en-US" sz="1200" b="1">
              <a:latin typeface="+mn-lt"/>
              <a:ea typeface="Lato" panose="020F0502020204030203" pitchFamily="34" charset="0"/>
              <a:cs typeface="Lato" panose="020F0502020204030203" pitchFamily="34" charset="0"/>
            </a:endParaRPr>
          </a:p>
          <a:p>
            <a:pPr marL="171450" lvl="0" indent="-171450" algn="just" rtl="0">
              <a:lnSpc>
                <a:spcPct val="114000"/>
              </a:lnSpc>
              <a:spcBef>
                <a:spcPts val="0"/>
              </a:spcBef>
              <a:spcAft>
                <a:spcPts val="0"/>
              </a:spcAft>
              <a:buFont typeface="Arial" panose="020B0604020202020204" pitchFamily="34" charset="0"/>
              <a:buChar char="•"/>
            </a:pPr>
            <a:r>
              <a:rPr lang="en-US" sz="1200">
                <a:latin typeface="+mn-lt"/>
                <a:ea typeface="Lato" panose="020F0502020204030203" pitchFamily="34" charset="0"/>
                <a:cs typeface="Lato" panose="020F0502020204030203" pitchFamily="34" charset="0"/>
              </a:rPr>
              <a:t>Using 2 or 4 Riccati equations shows similar results in the algorithm’s precision</a:t>
            </a:r>
          </a:p>
          <a:p>
            <a:pPr marL="171450" lvl="0" indent="-171450" algn="just" rtl="0">
              <a:lnSpc>
                <a:spcPct val="114000"/>
              </a:lnSpc>
              <a:spcBef>
                <a:spcPts val="0"/>
              </a:spcBef>
              <a:spcAft>
                <a:spcPts val="0"/>
              </a:spcAft>
              <a:buFont typeface="Arial" panose="020B0604020202020204" pitchFamily="34" charset="0"/>
              <a:buChar char="•"/>
            </a:pPr>
            <a:r>
              <a:rPr lang="en-US" sz="1200">
                <a:latin typeface="+mn-lt"/>
                <a:ea typeface="Lato" panose="020F0502020204030203" pitchFamily="34" charset="0"/>
                <a:cs typeface="Lato" panose="020F0502020204030203" pitchFamily="34" charset="0"/>
              </a:rPr>
              <a:t>Distances to cover over 15 m result in significant errors</a:t>
            </a:r>
          </a:p>
        </p:txBody>
      </p:sp>
      <p:sp>
        <p:nvSpPr>
          <p:cNvPr id="24" name="Google Shape;479;p47">
            <a:extLst>
              <a:ext uri="{FF2B5EF4-FFF2-40B4-BE49-F238E27FC236}">
                <a16:creationId xmlns:a16="http://schemas.microsoft.com/office/drawing/2014/main" id="{053D0354-28A3-C0E8-6158-CA0566AA26CF}"/>
              </a:ext>
            </a:extLst>
          </p:cNvPr>
          <p:cNvSpPr txBox="1">
            <a:spLocks/>
          </p:cNvSpPr>
          <p:nvPr/>
        </p:nvSpPr>
        <p:spPr>
          <a:xfrm>
            <a:off x="720000" y="1280403"/>
            <a:ext cx="4787631" cy="1637310"/>
          </a:xfrm>
          <a:prstGeom prst="rect">
            <a:avLst/>
          </a:prstGeom>
          <a:solidFill>
            <a:srgbClr val="00B050">
              <a:alpha val="32000"/>
            </a:srgbClr>
          </a:solidFill>
          <a:ln>
            <a:solidFill>
              <a:srgbClr val="0000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ato"/>
              <a:buNone/>
              <a:defRPr sz="16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just">
              <a:lnSpc>
                <a:spcPct val="114000"/>
              </a:lnSpc>
            </a:pPr>
            <a:r>
              <a:rPr lang="it-IT" sz="1200" b="1">
                <a:latin typeface="+mn-lt"/>
              </a:rPr>
              <a:t>Results:</a:t>
            </a:r>
          </a:p>
          <a:p>
            <a:pPr marL="0" lvl="0" indent="0" algn="just" rtl="0">
              <a:lnSpc>
                <a:spcPct val="114000"/>
              </a:lnSpc>
              <a:spcBef>
                <a:spcPts val="0"/>
              </a:spcBef>
              <a:spcAft>
                <a:spcPts val="0"/>
              </a:spcAft>
              <a:buNone/>
            </a:pPr>
            <a:endParaRPr lang="en-US" sz="1200" u="sng">
              <a:latin typeface="+mn-lt"/>
              <a:ea typeface="Lato" panose="020F0502020204030203" pitchFamily="34" charset="0"/>
              <a:cs typeface="Lato" panose="020F0502020204030203" pitchFamily="34" charset="0"/>
            </a:endParaRPr>
          </a:p>
          <a:p>
            <a:pPr marL="0" lvl="0" indent="0" algn="just" rtl="0">
              <a:lnSpc>
                <a:spcPct val="114000"/>
              </a:lnSpc>
              <a:spcBef>
                <a:spcPts val="0"/>
              </a:spcBef>
              <a:spcAft>
                <a:spcPts val="0"/>
              </a:spcAft>
              <a:buNone/>
            </a:pPr>
            <a:r>
              <a:rPr lang="en-US" sz="1200" u="sng">
                <a:latin typeface="+mn-lt"/>
                <a:ea typeface="Lato" panose="020F0502020204030203" pitchFamily="34" charset="0"/>
                <a:cs typeface="Lato" panose="020F0502020204030203" pitchFamily="34" charset="0"/>
              </a:rPr>
              <a:t>Vertical landing</a:t>
            </a:r>
            <a:r>
              <a:rPr lang="en-US" sz="1200">
                <a:latin typeface="+mn-lt"/>
                <a:ea typeface="Lato" panose="020F0502020204030203" pitchFamily="34" charset="0"/>
                <a:cs typeface="Lato" panose="020F0502020204030203" pitchFamily="34" charset="0"/>
              </a:rPr>
              <a:t>:	The drone lands on the train with 			negligible error on final position and speed</a:t>
            </a:r>
          </a:p>
          <a:p>
            <a:pPr marL="0" lvl="0" indent="0" algn="just" rtl="0">
              <a:lnSpc>
                <a:spcPct val="114000"/>
              </a:lnSpc>
              <a:spcBef>
                <a:spcPts val="0"/>
              </a:spcBef>
              <a:spcAft>
                <a:spcPts val="0"/>
              </a:spcAft>
              <a:buNone/>
            </a:pPr>
            <a:endParaRPr lang="en-US" sz="1200">
              <a:latin typeface="+mn-lt"/>
              <a:ea typeface="Lato" panose="020F0502020204030203" pitchFamily="34" charset="0"/>
              <a:cs typeface="Lato" panose="020F0502020204030203" pitchFamily="34" charset="0"/>
            </a:endParaRPr>
          </a:p>
          <a:p>
            <a:pPr marL="0" lvl="0" indent="0" algn="just" rtl="0">
              <a:lnSpc>
                <a:spcPct val="114000"/>
              </a:lnSpc>
              <a:spcBef>
                <a:spcPts val="0"/>
              </a:spcBef>
              <a:spcAft>
                <a:spcPts val="0"/>
              </a:spcAft>
              <a:buNone/>
            </a:pPr>
            <a:r>
              <a:rPr lang="en-US" sz="1200" u="sng">
                <a:latin typeface="+mn-lt"/>
                <a:ea typeface="Lato" panose="020F0502020204030203" pitchFamily="34" charset="0"/>
                <a:cs typeface="Lato" panose="020F0502020204030203" pitchFamily="34" charset="0"/>
              </a:rPr>
              <a:t>Oblique landing</a:t>
            </a:r>
            <a:r>
              <a:rPr lang="en-US" sz="1200">
                <a:latin typeface="+mn-lt"/>
                <a:ea typeface="Lato" panose="020F0502020204030203" pitchFamily="34" charset="0"/>
                <a:cs typeface="Lato" panose="020F0502020204030203" pitchFamily="34" charset="0"/>
              </a:rPr>
              <a:t>: 	The drone lands on the train with a 			small error on final position and speed</a:t>
            </a:r>
          </a:p>
        </p:txBody>
      </p:sp>
      <p:sp>
        <p:nvSpPr>
          <p:cNvPr id="26" name="TextBox 25">
            <a:extLst>
              <a:ext uri="{FF2B5EF4-FFF2-40B4-BE49-F238E27FC236}">
                <a16:creationId xmlns:a16="http://schemas.microsoft.com/office/drawing/2014/main" id="{110BC971-7477-3D77-3667-9D62243BDAFE}"/>
              </a:ext>
            </a:extLst>
          </p:cNvPr>
          <p:cNvSpPr txBox="1"/>
          <p:nvPr/>
        </p:nvSpPr>
        <p:spPr>
          <a:xfrm>
            <a:off x="5507631" y="1280403"/>
            <a:ext cx="2955471" cy="894732"/>
          </a:xfrm>
          <a:prstGeom prst="rect">
            <a:avLst/>
          </a:prstGeom>
          <a:solidFill>
            <a:srgbClr val="C5F0D0">
              <a:alpha val="78000"/>
            </a:srgbClr>
          </a:solidFill>
          <a:ln>
            <a:solidFill>
              <a:srgbClr val="000000"/>
            </a:solidFill>
          </a:ln>
        </p:spPr>
        <p:txBody>
          <a:bodyPr wrap="square" rtlCol="0">
            <a:spAutoFit/>
          </a:bodyPr>
          <a:lstStyle/>
          <a:p>
            <a:pPr marL="0" indent="0">
              <a:lnSpc>
                <a:spcPct val="150000"/>
              </a:lnSpc>
            </a:pPr>
            <a:r>
              <a:rPr lang="en-US" sz="1200" u="sng">
                <a:latin typeface="+mn-lt"/>
                <a:ea typeface="Lato" panose="020F0502020204030203" pitchFamily="34" charset="0"/>
                <a:cs typeface="Lato" panose="020F0502020204030203" pitchFamily="34" charset="0"/>
              </a:rPr>
              <a:t>Best results obtained with</a:t>
            </a:r>
            <a:r>
              <a:rPr lang="en-US" sz="1200">
                <a:latin typeface="+mn-lt"/>
                <a:ea typeface="Lato" panose="020F0502020204030203" pitchFamily="34" charset="0"/>
                <a:cs typeface="Lato" panose="020F0502020204030203" pitchFamily="34" charset="0"/>
              </a:rPr>
              <a:t>: </a:t>
            </a:r>
          </a:p>
          <a:p>
            <a:pPr marL="171450" indent="-171450">
              <a:lnSpc>
                <a:spcPct val="150000"/>
              </a:lnSpc>
              <a:buFontTx/>
              <a:buChar char="-"/>
            </a:pPr>
            <a:r>
              <a:rPr lang="en-US" sz="1200">
                <a:latin typeface="+mn-lt"/>
                <a:ea typeface="Lato" panose="020F0502020204030203" pitchFamily="34" charset="0"/>
                <a:cs typeface="Lato" panose="020F0502020204030203" pitchFamily="34" charset="0"/>
              </a:rPr>
              <a:t>Consensus applied to axis x, y, and z </a:t>
            </a:r>
          </a:p>
          <a:p>
            <a:pPr marL="171450" indent="-171450">
              <a:lnSpc>
                <a:spcPct val="150000"/>
              </a:lnSpc>
              <a:buFontTx/>
              <a:buChar char="-"/>
            </a:pPr>
            <a:r>
              <a:rPr lang="en-US" sz="1200">
                <a:latin typeface="+mn-lt"/>
                <a:ea typeface="Lato" panose="020F0502020204030203" pitchFamily="34" charset="0"/>
                <a:cs typeface="Lato" panose="020F0502020204030203" pitchFamily="34" charset="0"/>
              </a:rPr>
              <a:t>LQR with 2 Riccati equations </a:t>
            </a:r>
          </a:p>
        </p:txBody>
      </p:sp>
      <p:sp>
        <p:nvSpPr>
          <p:cNvPr id="2" name="Oval 1">
            <a:extLst>
              <a:ext uri="{FF2B5EF4-FFF2-40B4-BE49-F238E27FC236}">
                <a16:creationId xmlns:a16="http://schemas.microsoft.com/office/drawing/2014/main" id="{B2CD9B0E-3EC8-A3AB-566D-4E8696E88EA9}"/>
              </a:ext>
            </a:extLst>
          </p:cNvPr>
          <p:cNvSpPr/>
          <p:nvPr/>
        </p:nvSpPr>
        <p:spPr>
          <a:xfrm>
            <a:off x="8463102" y="4526280"/>
            <a:ext cx="450669" cy="442326"/>
          </a:xfrm>
          <a:prstGeom prst="ellipse">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000">
                <a:solidFill>
                  <a:srgbClr val="000000"/>
                </a:solidFill>
              </a:rPr>
              <a:t>10</a:t>
            </a:r>
          </a:p>
        </p:txBody>
      </p:sp>
    </p:spTree>
    <p:extLst>
      <p:ext uri="{BB962C8B-B14F-4D97-AF65-F5344CB8AC3E}">
        <p14:creationId xmlns:p14="http://schemas.microsoft.com/office/powerpoint/2010/main" val="304036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animEffect transition="in" filter="fade">
                                      <p:cBhvr>
                                        <p:cTn id="15" dur="1000"/>
                                        <p:tgtEl>
                                          <p:spTgt spid="24">
                                            <p:txEl>
                                              <p:pRg st="2" end="2"/>
                                            </p:txEl>
                                          </p:spTgt>
                                        </p:tgtEl>
                                      </p:cBhvr>
                                    </p:animEffect>
                                    <p:anim calcmode="lin" valueType="num">
                                      <p:cBhvr>
                                        <p:cTn id="16"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2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4">
                                            <p:txEl>
                                              <p:pRg st="4" end="4"/>
                                            </p:txEl>
                                          </p:spTgt>
                                        </p:tgtEl>
                                        <p:attrNameLst>
                                          <p:attrName>style.visibility</p:attrName>
                                        </p:attrNameLst>
                                      </p:cBhvr>
                                      <p:to>
                                        <p:strVal val="visible"/>
                                      </p:to>
                                    </p:set>
                                    <p:animEffect transition="in" filter="fade">
                                      <p:cBhvr>
                                        <p:cTn id="22" dur="1000"/>
                                        <p:tgtEl>
                                          <p:spTgt spid="24">
                                            <p:txEl>
                                              <p:pRg st="4" end="4"/>
                                            </p:txEl>
                                          </p:spTgt>
                                        </p:tgtEl>
                                      </p:cBhvr>
                                    </p:animEffect>
                                    <p:anim calcmode="lin" valueType="num">
                                      <p:cBhvr>
                                        <p:cTn id="23"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7" name="Google Shape;477;p47"/>
          <p:cNvSpPr txBox="1">
            <a:spLocks noGrp="1"/>
          </p:cNvSpPr>
          <p:nvPr>
            <p:ph type="title"/>
          </p:nvPr>
        </p:nvSpPr>
        <p:spPr>
          <a:xfrm>
            <a:off x="719999" y="445025"/>
            <a:ext cx="233639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Righteous" panose="020B0604020202020204" charset="0"/>
              </a:rPr>
              <a:t>Bibliography</a:t>
            </a:r>
            <a:endParaRPr sz="2800">
              <a:latin typeface="Righteous" panose="020B0604020202020204" charset="0"/>
            </a:endParaRPr>
          </a:p>
        </p:txBody>
      </p:sp>
      <p:sp>
        <p:nvSpPr>
          <p:cNvPr id="23" name="Google Shape;478;p47">
            <a:extLst>
              <a:ext uri="{FF2B5EF4-FFF2-40B4-BE49-F238E27FC236}">
                <a16:creationId xmlns:a16="http://schemas.microsoft.com/office/drawing/2014/main" id="{CA9FB576-EE22-8F5F-3D48-10D5382C979E}"/>
              </a:ext>
            </a:extLst>
          </p:cNvPr>
          <p:cNvSpPr txBox="1">
            <a:spLocks/>
          </p:cNvSpPr>
          <p:nvPr/>
        </p:nvSpPr>
        <p:spPr>
          <a:xfrm>
            <a:off x="719999" y="919753"/>
            <a:ext cx="7640230" cy="36032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100" b="0" i="0" u="none" strike="noStrike" cap="none">
                <a:solidFill>
                  <a:schemeClr val="dk1"/>
                </a:solidFill>
                <a:latin typeface="Righteous"/>
                <a:ea typeface="Righteous"/>
                <a:cs typeface="Righteous"/>
                <a:sym typeface="Righteous"/>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lnSpc>
                <a:spcPct val="114000"/>
              </a:lnSpc>
            </a:pPr>
            <a:r>
              <a:rPr lang="en-US" sz="1200">
                <a:solidFill>
                  <a:srgbClr val="000000"/>
                </a:solidFill>
                <a:latin typeface="+mn-lt"/>
              </a:rPr>
              <a:t>Wei Ren PhD, Randal W. Beard PhD - Distributed Consensus in Multi-vehicle Cooperative Control  Theory and Applications-Springer-Verlag London (2008)</a:t>
            </a:r>
          </a:p>
          <a:p>
            <a:pPr marL="0" indent="0">
              <a:lnSpc>
                <a:spcPct val="114000"/>
              </a:lnSpc>
            </a:pPr>
            <a:endParaRPr lang="it-IT" sz="1200">
              <a:solidFill>
                <a:srgbClr val="000000"/>
              </a:solidFill>
              <a:latin typeface="+mn-lt"/>
            </a:endParaRPr>
          </a:p>
          <a:p>
            <a:pPr marL="0" indent="0">
              <a:lnSpc>
                <a:spcPct val="114000"/>
              </a:lnSpc>
            </a:pPr>
            <a:r>
              <a:rPr lang="en-US" sz="1200">
                <a:solidFill>
                  <a:srgbClr val="000000"/>
                </a:solidFill>
                <a:latin typeface="+mn-lt"/>
              </a:rPr>
              <a:t>Zaid Tahir, Waleed Tahir, Saad Ali Liaqat - State Space System Modeling of a Quad Copter UAV (2016):</a:t>
            </a:r>
            <a:endParaRPr lang="it-IT" sz="1200">
              <a:solidFill>
                <a:srgbClr val="000000"/>
              </a:solidFill>
              <a:latin typeface="+mn-lt"/>
            </a:endParaRPr>
          </a:p>
          <a:p>
            <a:pPr marL="0" indent="0">
              <a:lnSpc>
                <a:spcPct val="114000"/>
              </a:lnSpc>
            </a:pPr>
            <a:r>
              <a:rPr lang="it-IT" sz="1200">
                <a:solidFill>
                  <a:srgbClr val="000000"/>
                </a:solidFill>
                <a:latin typeface="+mn-lt"/>
                <a:hlinkClick r:id="rId3">
                  <a:extLst>
                    <a:ext uri="{A12FA001-AC4F-418D-AE19-62706E023703}">
                      <ahyp:hlinkClr xmlns:ahyp="http://schemas.microsoft.com/office/drawing/2018/hyperlinkcolor" val="tx"/>
                    </a:ext>
                  </a:extLst>
                </a:hlinkClick>
              </a:rPr>
              <a:t>https://www.researchgate.net/publication/305787914_State_Space_System_Modeling_of_a_Quad_Copter_UAV</a:t>
            </a:r>
            <a:endParaRPr lang="it-IT" sz="1200">
              <a:solidFill>
                <a:srgbClr val="000000"/>
              </a:solidFill>
              <a:latin typeface="+mn-lt"/>
            </a:endParaRPr>
          </a:p>
          <a:p>
            <a:pPr marL="0" indent="0">
              <a:lnSpc>
                <a:spcPct val="114000"/>
              </a:lnSpc>
            </a:pPr>
            <a:endParaRPr lang="it-IT" sz="1200">
              <a:solidFill>
                <a:srgbClr val="000000"/>
              </a:solidFill>
              <a:latin typeface="+mn-lt"/>
            </a:endParaRPr>
          </a:p>
          <a:p>
            <a:pPr marL="0" indent="0">
              <a:lnSpc>
                <a:spcPct val="114000"/>
              </a:lnSpc>
            </a:pPr>
            <a:r>
              <a:rPr lang="en-US" sz="1200">
                <a:solidFill>
                  <a:srgbClr val="000000"/>
                </a:solidFill>
                <a:latin typeface="+mn-lt"/>
              </a:rPr>
              <a:t>Francesco </a:t>
            </a:r>
            <a:r>
              <a:rPr lang="en-US" sz="1200" err="1">
                <a:solidFill>
                  <a:srgbClr val="000000"/>
                </a:solidFill>
                <a:latin typeface="+mn-lt"/>
              </a:rPr>
              <a:t>Sabatino</a:t>
            </a:r>
            <a:r>
              <a:rPr lang="en-US" sz="1200">
                <a:solidFill>
                  <a:srgbClr val="000000"/>
                </a:solidFill>
                <a:latin typeface="+mn-lt"/>
              </a:rPr>
              <a:t> - Quadrotor control: modeling, nonlinear control design, and simulation (2015)</a:t>
            </a:r>
            <a:r>
              <a:rPr lang="it-IT" sz="1200">
                <a:solidFill>
                  <a:srgbClr val="000000"/>
                </a:solidFill>
                <a:latin typeface="+mn-lt"/>
              </a:rPr>
              <a:t>:</a:t>
            </a:r>
          </a:p>
          <a:p>
            <a:pPr marL="0" indent="0">
              <a:lnSpc>
                <a:spcPct val="114000"/>
              </a:lnSpc>
            </a:pPr>
            <a:r>
              <a:rPr lang="it-IT" sz="1200">
                <a:solidFill>
                  <a:srgbClr val="000000"/>
                </a:solidFill>
                <a:latin typeface="+mn-lt"/>
                <a:hlinkClick r:id="rId4">
                  <a:extLst>
                    <a:ext uri="{A12FA001-AC4F-418D-AE19-62706E023703}">
                      <ahyp:hlinkClr xmlns:ahyp="http://schemas.microsoft.com/office/drawing/2018/hyperlinkcolor" val="tx"/>
                    </a:ext>
                  </a:extLst>
                </a:hlinkClick>
              </a:rPr>
              <a:t>https://www.kth.se/polopoly_fs/1.588039.1600688317!/Thesis%20KTH%20-%20Francesco%20Sabatino.pdf</a:t>
            </a:r>
            <a:endParaRPr lang="it-IT" sz="1200">
              <a:solidFill>
                <a:srgbClr val="000000"/>
              </a:solidFill>
              <a:latin typeface="+mn-lt"/>
            </a:endParaRPr>
          </a:p>
          <a:p>
            <a:pPr marL="0" indent="0">
              <a:lnSpc>
                <a:spcPct val="114000"/>
              </a:lnSpc>
            </a:pPr>
            <a:endParaRPr lang="it-IT" sz="1200">
              <a:solidFill>
                <a:srgbClr val="000000"/>
              </a:solidFill>
              <a:latin typeface="+mn-lt"/>
            </a:endParaRPr>
          </a:p>
          <a:p>
            <a:pPr marL="0" indent="0">
              <a:lnSpc>
                <a:spcPct val="114000"/>
              </a:lnSpc>
            </a:pPr>
            <a:r>
              <a:rPr lang="en-US" sz="1200">
                <a:solidFill>
                  <a:srgbClr val="000000"/>
                </a:solidFill>
                <a:latin typeface="+mn-lt"/>
              </a:rPr>
              <a:t>Silvia </a:t>
            </a:r>
            <a:r>
              <a:rPr lang="en-US" sz="1200" err="1">
                <a:solidFill>
                  <a:srgbClr val="000000"/>
                </a:solidFill>
                <a:latin typeface="+mn-lt"/>
              </a:rPr>
              <a:t>Proia</a:t>
            </a:r>
            <a:r>
              <a:rPr lang="en-US" sz="1200">
                <a:solidFill>
                  <a:srgbClr val="000000"/>
                </a:solidFill>
                <a:latin typeface="+mn-lt"/>
              </a:rPr>
              <a:t>, </a:t>
            </a:r>
            <a:r>
              <a:rPr lang="en-US" sz="1200" err="1">
                <a:solidFill>
                  <a:srgbClr val="000000"/>
                </a:solidFill>
                <a:latin typeface="+mn-lt"/>
              </a:rPr>
              <a:t>Graziana</a:t>
            </a:r>
            <a:r>
              <a:rPr lang="en-US" sz="1200">
                <a:solidFill>
                  <a:srgbClr val="000000"/>
                </a:solidFill>
                <a:latin typeface="+mn-lt"/>
              </a:rPr>
              <a:t> </a:t>
            </a:r>
            <a:r>
              <a:rPr lang="en-US" sz="1200" err="1">
                <a:solidFill>
                  <a:srgbClr val="000000"/>
                </a:solidFill>
                <a:latin typeface="+mn-lt"/>
              </a:rPr>
              <a:t>Cavone</a:t>
            </a:r>
            <a:r>
              <a:rPr lang="en-US" sz="1200">
                <a:solidFill>
                  <a:srgbClr val="000000"/>
                </a:solidFill>
                <a:latin typeface="+mn-lt"/>
              </a:rPr>
              <a:t>, Antonio </a:t>
            </a:r>
            <a:r>
              <a:rPr lang="en-US" sz="1200" err="1">
                <a:solidFill>
                  <a:srgbClr val="000000"/>
                </a:solidFill>
                <a:latin typeface="+mn-lt"/>
              </a:rPr>
              <a:t>Camposeo</a:t>
            </a:r>
            <a:r>
              <a:rPr lang="en-US" sz="1200">
                <a:solidFill>
                  <a:srgbClr val="000000"/>
                </a:solidFill>
                <a:latin typeface="+mn-lt"/>
              </a:rPr>
              <a:t>, Fabio </a:t>
            </a:r>
            <a:r>
              <a:rPr lang="en-US" sz="1200" err="1">
                <a:solidFill>
                  <a:srgbClr val="000000"/>
                </a:solidFill>
                <a:latin typeface="+mn-lt"/>
              </a:rPr>
              <a:t>Ceglie</a:t>
            </a:r>
            <a:r>
              <a:rPr lang="en-US" sz="1200">
                <a:solidFill>
                  <a:srgbClr val="000000"/>
                </a:solidFill>
                <a:latin typeface="+mn-lt"/>
              </a:rPr>
              <a:t>, Raffaele Carli, </a:t>
            </a:r>
            <a:r>
              <a:rPr lang="en-US" sz="1200" err="1">
                <a:solidFill>
                  <a:srgbClr val="000000"/>
                </a:solidFill>
                <a:latin typeface="+mn-lt"/>
              </a:rPr>
              <a:t>Mariagrazia</a:t>
            </a:r>
            <a:r>
              <a:rPr lang="en-US" sz="1200">
                <a:solidFill>
                  <a:srgbClr val="000000"/>
                </a:solidFill>
                <a:latin typeface="+mn-lt"/>
              </a:rPr>
              <a:t> </a:t>
            </a:r>
            <a:r>
              <a:rPr lang="en-US" sz="1200" err="1">
                <a:solidFill>
                  <a:srgbClr val="000000"/>
                </a:solidFill>
                <a:latin typeface="+mn-lt"/>
              </a:rPr>
              <a:t>Dotoli</a:t>
            </a:r>
            <a:r>
              <a:rPr lang="en-US" sz="1200">
                <a:solidFill>
                  <a:srgbClr val="000000"/>
                </a:solidFill>
                <a:latin typeface="+mn-lt"/>
              </a:rPr>
              <a:t> - Safe and Ergonomic Human-Drone Interaction in Warehouses (2022):</a:t>
            </a:r>
            <a:endParaRPr lang="it-IT" sz="1200">
              <a:solidFill>
                <a:srgbClr val="000000"/>
              </a:solidFill>
              <a:latin typeface="+mn-lt"/>
            </a:endParaRPr>
          </a:p>
          <a:p>
            <a:pPr marL="0" indent="0">
              <a:lnSpc>
                <a:spcPct val="114000"/>
              </a:lnSpc>
            </a:pPr>
            <a:r>
              <a:rPr lang="it-IT" sz="1200">
                <a:solidFill>
                  <a:srgbClr val="000000"/>
                </a:solidFill>
                <a:latin typeface="+mn-lt"/>
                <a:hlinkClick r:id="rId5">
                  <a:extLst>
                    <a:ext uri="{A12FA001-AC4F-418D-AE19-62706E023703}">
                      <ahyp:hlinkClr xmlns:ahyp="http://schemas.microsoft.com/office/drawing/2018/hyperlinkcolor" val="tx"/>
                    </a:ext>
                  </a:extLst>
                </a:hlinkClick>
              </a:rPr>
              <a:t>https://ieeexplore.ieee.org/document/9981469</a:t>
            </a:r>
            <a:endParaRPr lang="it-IT" sz="1200">
              <a:solidFill>
                <a:srgbClr val="000000"/>
              </a:solidFill>
              <a:latin typeface="+mn-lt"/>
            </a:endParaRPr>
          </a:p>
          <a:p>
            <a:pPr marL="0" indent="0">
              <a:lnSpc>
                <a:spcPct val="114000"/>
              </a:lnSpc>
            </a:pPr>
            <a:endParaRPr lang="it-IT" sz="1200">
              <a:solidFill>
                <a:srgbClr val="000000"/>
              </a:solidFill>
              <a:latin typeface="+mn-lt"/>
            </a:endParaRPr>
          </a:p>
          <a:p>
            <a:pPr marL="0" indent="0">
              <a:lnSpc>
                <a:spcPct val="114000"/>
              </a:lnSpc>
            </a:pPr>
            <a:r>
              <a:rPr lang="pt-BR" sz="1200">
                <a:solidFill>
                  <a:srgbClr val="000000"/>
                </a:solidFill>
                <a:latin typeface="+mn-lt"/>
              </a:rPr>
              <a:t>Qasim Ali, Sergio Montenegro - </a:t>
            </a:r>
            <a:r>
              <a:rPr lang="en-US" sz="1200">
                <a:solidFill>
                  <a:srgbClr val="000000"/>
                </a:solidFill>
                <a:latin typeface="+mn-lt"/>
              </a:rPr>
              <a:t>Explicit Model Following Distributed Control Scheme for Formation Flying of Mini UAVs (2016):</a:t>
            </a:r>
            <a:endParaRPr lang="it-IT" sz="1200">
              <a:solidFill>
                <a:srgbClr val="000000"/>
              </a:solidFill>
              <a:latin typeface="+mn-lt"/>
            </a:endParaRPr>
          </a:p>
          <a:p>
            <a:pPr marL="0" indent="0">
              <a:lnSpc>
                <a:spcPct val="114000"/>
              </a:lnSpc>
            </a:pPr>
            <a:r>
              <a:rPr lang="it-IT" sz="1200">
                <a:solidFill>
                  <a:srgbClr val="000000"/>
                </a:solidFill>
                <a:latin typeface="+mn-lt"/>
                <a:hlinkClick r:id="rId6">
                  <a:extLst>
                    <a:ext uri="{A12FA001-AC4F-418D-AE19-62706E023703}">
                      <ahyp:hlinkClr xmlns:ahyp="http://schemas.microsoft.com/office/drawing/2018/hyperlinkcolor" val="tx"/>
                    </a:ext>
                  </a:extLst>
                </a:hlinkClick>
              </a:rPr>
              <a:t>https://ieeexplore.ieee.org/document/7381594</a:t>
            </a:r>
            <a:endParaRPr lang="it-IT" sz="1200">
              <a:solidFill>
                <a:srgbClr val="000000"/>
              </a:solidFill>
              <a:latin typeface="+mn-lt"/>
            </a:endParaRPr>
          </a:p>
        </p:txBody>
      </p:sp>
      <p:sp>
        <p:nvSpPr>
          <p:cNvPr id="2" name="Oval 1">
            <a:extLst>
              <a:ext uri="{FF2B5EF4-FFF2-40B4-BE49-F238E27FC236}">
                <a16:creationId xmlns:a16="http://schemas.microsoft.com/office/drawing/2014/main" id="{5D6DCCDA-25F3-C2DF-E8DD-AF5A2A5F8A5F}"/>
              </a:ext>
            </a:extLst>
          </p:cNvPr>
          <p:cNvSpPr/>
          <p:nvPr/>
        </p:nvSpPr>
        <p:spPr>
          <a:xfrm>
            <a:off x="8463102" y="4526280"/>
            <a:ext cx="450669" cy="442326"/>
          </a:xfrm>
          <a:prstGeom prst="ellipse">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000">
                <a:solidFill>
                  <a:srgbClr val="000000"/>
                </a:solidFill>
              </a:rPr>
              <a:t>11</a:t>
            </a:r>
          </a:p>
        </p:txBody>
      </p:sp>
    </p:spTree>
    <p:extLst>
      <p:ext uri="{BB962C8B-B14F-4D97-AF65-F5344CB8AC3E}">
        <p14:creationId xmlns:p14="http://schemas.microsoft.com/office/powerpoint/2010/main" val="416225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9"/>
          <p:cNvSpPr txBox="1">
            <a:spLocks noGrp="1"/>
          </p:cNvSpPr>
          <p:nvPr>
            <p:ph type="title"/>
          </p:nvPr>
        </p:nvSpPr>
        <p:spPr>
          <a:xfrm>
            <a:off x="719250" y="292608"/>
            <a:ext cx="3684900" cy="67125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solidFill>
                  <a:srgbClr val="000000"/>
                </a:solidFill>
                <a:latin typeface="Righteous" panose="020B0604020202020204" charset="0"/>
                <a:cs typeface="Aharoni" panose="02010803020104030203" pitchFamily="2" charset="-79"/>
              </a:rPr>
              <a:t>Outline</a:t>
            </a:r>
            <a:endParaRPr sz="3200">
              <a:solidFill>
                <a:srgbClr val="000000"/>
              </a:solidFill>
              <a:latin typeface="Righteous" panose="020B0604020202020204" charset="0"/>
              <a:cs typeface="Aharoni" panose="02010803020104030203" pitchFamily="2" charset="-79"/>
            </a:endParaRPr>
          </a:p>
        </p:txBody>
      </p:sp>
      <p:sp>
        <p:nvSpPr>
          <p:cNvPr id="10" name="TextBox 9">
            <a:extLst>
              <a:ext uri="{FF2B5EF4-FFF2-40B4-BE49-F238E27FC236}">
                <a16:creationId xmlns:a16="http://schemas.microsoft.com/office/drawing/2014/main" id="{6CC2D665-56FC-85D4-9AC2-F63117678807}"/>
              </a:ext>
            </a:extLst>
          </p:cNvPr>
          <p:cNvSpPr txBox="1"/>
          <p:nvPr/>
        </p:nvSpPr>
        <p:spPr>
          <a:xfrm>
            <a:off x="763360" y="1088042"/>
            <a:ext cx="3808640" cy="2967415"/>
          </a:xfrm>
          <a:prstGeom prst="rect">
            <a:avLst/>
          </a:prstGeom>
          <a:noFill/>
        </p:spPr>
        <p:txBody>
          <a:bodyPr wrap="square" rtlCol="0">
            <a:spAutoFit/>
          </a:bodyPr>
          <a:lstStyle/>
          <a:p>
            <a:pPr marL="342900" indent="-342900">
              <a:lnSpc>
                <a:spcPct val="150000"/>
              </a:lnSpc>
              <a:buAutoNum type="arabicPeriod"/>
            </a:pPr>
            <a:r>
              <a:rPr lang="en-US">
                <a:latin typeface="+mn-lt"/>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Drones</a:t>
            </a:r>
            <a:r>
              <a:rPr lang="it-IT">
                <a:latin typeface="+mn-lt"/>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 for Train </a:t>
            </a:r>
            <a:r>
              <a:rPr lang="it-IT" err="1">
                <a:latin typeface="+mn-lt"/>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Diagnostics</a:t>
            </a:r>
            <a:endParaRPr lang="it-IT">
              <a:latin typeface="+mn-lt"/>
              <a:cs typeface="Arial" panose="020B0604020202020204" pitchFamily="34" charset="0"/>
            </a:endParaRPr>
          </a:p>
          <a:p>
            <a:pPr marL="342900" indent="-342900">
              <a:lnSpc>
                <a:spcPct val="150000"/>
              </a:lnSpc>
              <a:buAutoNum type="arabicPeriod"/>
            </a:pPr>
            <a:r>
              <a:rPr lang="it-IT">
                <a:latin typeface="+mn-lt"/>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Operating Scenario</a:t>
            </a:r>
            <a:endParaRPr lang="it-IT">
              <a:latin typeface="+mn-lt"/>
              <a:cs typeface="Arial" panose="020B0604020202020204" pitchFamily="34" charset="0"/>
            </a:endParaRPr>
          </a:p>
          <a:p>
            <a:pPr marL="342900" indent="-342900">
              <a:lnSpc>
                <a:spcPct val="150000"/>
              </a:lnSpc>
              <a:buAutoNum type="arabicPeriod"/>
            </a:pPr>
            <a:r>
              <a:rPr lang="it-IT" err="1">
                <a:latin typeface="+mn-lt"/>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Objective</a:t>
            </a:r>
            <a:endParaRPr lang="it-IT">
              <a:latin typeface="+mn-lt"/>
              <a:cs typeface="Arial" panose="020B0604020202020204" pitchFamily="34" charset="0"/>
            </a:endParaRPr>
          </a:p>
          <a:p>
            <a:pPr marL="342900" indent="-342900">
              <a:lnSpc>
                <a:spcPct val="150000"/>
              </a:lnSpc>
              <a:buAutoNum type="arabicPeriod"/>
            </a:pPr>
            <a:r>
              <a:rPr lang="it-IT">
                <a:latin typeface="+mn-lt"/>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Planning</a:t>
            </a:r>
            <a:endParaRPr lang="it-IT">
              <a:latin typeface="+mn-lt"/>
              <a:cs typeface="Arial" panose="020B0604020202020204" pitchFamily="34" charset="0"/>
            </a:endParaRPr>
          </a:p>
          <a:p>
            <a:pPr marL="342900" indent="-342900">
              <a:lnSpc>
                <a:spcPct val="150000"/>
              </a:lnSpc>
              <a:buAutoNum type="arabicPeriod"/>
            </a:pPr>
            <a:r>
              <a:rPr lang="it-IT">
                <a:latin typeface="+mn-lt"/>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Leader-Following Consensus </a:t>
            </a:r>
            <a:r>
              <a:rPr lang="it-IT" err="1">
                <a:latin typeface="+mn-lt"/>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Algorithm</a:t>
            </a:r>
            <a:endParaRPr lang="it-IT">
              <a:latin typeface="+mn-lt"/>
              <a:cs typeface="Arial" panose="020B0604020202020204" pitchFamily="34" charset="0"/>
            </a:endParaRPr>
          </a:p>
          <a:p>
            <a:pPr marL="342900" indent="-342900">
              <a:lnSpc>
                <a:spcPct val="150000"/>
              </a:lnSpc>
              <a:buAutoNum type="arabicPeriod"/>
            </a:pPr>
            <a:r>
              <a:rPr lang="it-IT">
                <a:latin typeface="+mn-lt"/>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LQR </a:t>
            </a:r>
            <a:r>
              <a:rPr lang="it-IT" err="1">
                <a:latin typeface="+mn-lt"/>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Algorithm</a:t>
            </a:r>
            <a:endParaRPr lang="it-IT">
              <a:latin typeface="+mn-lt"/>
              <a:cs typeface="Arial" panose="020B0604020202020204" pitchFamily="34" charset="0"/>
            </a:endParaRPr>
          </a:p>
          <a:p>
            <a:pPr marL="342900" indent="-342900">
              <a:lnSpc>
                <a:spcPct val="150000"/>
              </a:lnSpc>
              <a:buAutoNum type="arabicPeriod"/>
            </a:pPr>
            <a:r>
              <a:rPr lang="it-IT">
                <a:latin typeface="+mn-lt"/>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Vertical Landing</a:t>
            </a:r>
            <a:endParaRPr lang="it-IT">
              <a:latin typeface="+mn-lt"/>
              <a:cs typeface="Arial" panose="020B0604020202020204" pitchFamily="34" charset="0"/>
            </a:endParaRPr>
          </a:p>
          <a:p>
            <a:pPr marL="342900" indent="-342900">
              <a:lnSpc>
                <a:spcPct val="150000"/>
              </a:lnSpc>
              <a:buAutoNum type="arabicPeriod"/>
            </a:pPr>
            <a:r>
              <a:rPr lang="it-IT">
                <a:latin typeface="+mn-lt"/>
                <a:cs typeface="Arial" panose="020B0604020202020204" pitchFamily="34" charset="0"/>
                <a:hlinkClick r:id="rId10" action="ppaction://hlinksldjump">
                  <a:extLst>
                    <a:ext uri="{A12FA001-AC4F-418D-AE19-62706E023703}">
                      <ahyp:hlinkClr xmlns:ahyp="http://schemas.microsoft.com/office/drawing/2018/hyperlinkcolor" val="tx"/>
                    </a:ext>
                  </a:extLst>
                </a:hlinkClick>
              </a:rPr>
              <a:t>Oblique Landing</a:t>
            </a:r>
            <a:endParaRPr lang="it-IT">
              <a:latin typeface="+mn-lt"/>
              <a:cs typeface="Arial" panose="020B0604020202020204" pitchFamily="34" charset="0"/>
            </a:endParaRPr>
          </a:p>
          <a:p>
            <a:pPr marL="342900" indent="-342900">
              <a:lnSpc>
                <a:spcPct val="150000"/>
              </a:lnSpc>
              <a:buAutoNum type="arabicPeriod"/>
            </a:pPr>
            <a:r>
              <a:rPr lang="it-IT" err="1">
                <a:latin typeface="+mn-lt"/>
                <a:cs typeface="Arial" panose="020B0604020202020204" pitchFamily="34" charset="0"/>
                <a:hlinkClick r:id="rId11" action="ppaction://hlinksldjump">
                  <a:extLst>
                    <a:ext uri="{A12FA001-AC4F-418D-AE19-62706E023703}">
                      <ahyp:hlinkClr xmlns:ahyp="http://schemas.microsoft.com/office/drawing/2018/hyperlinkcolor" val="tx"/>
                    </a:ext>
                  </a:extLst>
                </a:hlinkClick>
              </a:rPr>
              <a:t>Conclusion</a:t>
            </a:r>
            <a:endParaRPr lang="it-IT">
              <a:latin typeface="+mn-lt"/>
              <a:cs typeface="Arial" panose="020B0604020202020204" pitchFamily="34" charset="0"/>
            </a:endParaRPr>
          </a:p>
        </p:txBody>
      </p:sp>
      <p:pic>
        <p:nvPicPr>
          <p:cNvPr id="16" name="Picture 15" descr="A close up of a steering wheel&#10;&#10;Description automatically generated with medium confidence">
            <a:extLst>
              <a:ext uri="{FF2B5EF4-FFF2-40B4-BE49-F238E27FC236}">
                <a16:creationId xmlns:a16="http://schemas.microsoft.com/office/drawing/2014/main" id="{2534A07C-D193-A248-0D41-0628A3F57EE8}"/>
              </a:ext>
            </a:extLst>
          </p:cNvPr>
          <p:cNvPicPr>
            <a:picLocks noChangeAspect="1"/>
          </p:cNvPicPr>
          <p:nvPr/>
        </p:nvPicPr>
        <p:blipFill>
          <a:blip r:embed="rId12"/>
          <a:stretch>
            <a:fillRect/>
          </a:stretch>
        </p:blipFill>
        <p:spPr>
          <a:xfrm>
            <a:off x="5038344" y="0"/>
            <a:ext cx="4498521" cy="5143500"/>
          </a:xfrm>
          <a:prstGeom prst="roundRect">
            <a:avLst>
              <a:gd name="adj" fmla="val 8594"/>
            </a:avLst>
          </a:prstGeom>
          <a:solidFill>
            <a:srgbClr val="FFFFFF">
              <a:shade val="85000"/>
            </a:srgbClr>
          </a:solidFill>
          <a:ln>
            <a:noFill/>
          </a:ln>
          <a:effectLst/>
        </p:spPr>
      </p:pic>
      <p:sp>
        <p:nvSpPr>
          <p:cNvPr id="3" name="Oval 2">
            <a:extLst>
              <a:ext uri="{FF2B5EF4-FFF2-40B4-BE49-F238E27FC236}">
                <a16:creationId xmlns:a16="http://schemas.microsoft.com/office/drawing/2014/main" id="{7010E3AC-4342-2090-A212-964E80552CC4}"/>
              </a:ext>
            </a:extLst>
          </p:cNvPr>
          <p:cNvSpPr/>
          <p:nvPr/>
        </p:nvSpPr>
        <p:spPr>
          <a:xfrm>
            <a:off x="8595360" y="4669973"/>
            <a:ext cx="228600" cy="236763"/>
          </a:xfrm>
          <a:prstGeom prst="ellipse">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000">
                <a:solidFill>
                  <a:srgbClr val="000000"/>
                </a:solidFill>
              </a:rPr>
              <a:t>1</a:t>
            </a:r>
          </a:p>
        </p:txBody>
      </p:sp>
    </p:spTree>
    <p:extLst>
      <p:ext uri="{BB962C8B-B14F-4D97-AF65-F5344CB8AC3E}">
        <p14:creationId xmlns:p14="http://schemas.microsoft.com/office/powerpoint/2010/main" val="383277906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9"/>
          <p:cNvSpPr txBox="1">
            <a:spLocks noGrp="1"/>
          </p:cNvSpPr>
          <p:nvPr>
            <p:ph type="title"/>
          </p:nvPr>
        </p:nvSpPr>
        <p:spPr>
          <a:xfrm>
            <a:off x="719250" y="402772"/>
            <a:ext cx="3852750" cy="10059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solidFill>
                  <a:srgbClr val="000000"/>
                </a:solidFill>
                <a:latin typeface="Righteous" panose="020B0604020202020204" charset="0"/>
                <a:cs typeface="Aharoni" panose="02010803020104030203" pitchFamily="2" charset="-79"/>
              </a:rPr>
              <a:t>Drones for Train Diagnostics</a:t>
            </a:r>
            <a:endParaRPr sz="2800">
              <a:solidFill>
                <a:srgbClr val="000000"/>
              </a:solidFill>
              <a:latin typeface="Righteous" panose="020B0604020202020204" charset="0"/>
              <a:cs typeface="Aharoni" panose="02010803020104030203" pitchFamily="2" charset="-79"/>
            </a:endParaRPr>
          </a:p>
        </p:txBody>
      </p:sp>
      <p:sp>
        <p:nvSpPr>
          <p:cNvPr id="252" name="Google Shape;252;p39"/>
          <p:cNvSpPr txBox="1">
            <a:spLocks noGrp="1"/>
          </p:cNvSpPr>
          <p:nvPr>
            <p:ph type="subTitle" idx="1"/>
          </p:nvPr>
        </p:nvSpPr>
        <p:spPr>
          <a:xfrm>
            <a:off x="569937" y="1583083"/>
            <a:ext cx="4151376" cy="2632955"/>
          </a:xfrm>
          <a:prstGeom prst="rect">
            <a:avLst/>
          </a:prstGeom>
          <a:noFill/>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US" sz="1400">
                <a:solidFill>
                  <a:srgbClr val="000000"/>
                </a:solidFill>
                <a:latin typeface="+mn-lt"/>
                <a:ea typeface="Lato" panose="020F0502020204030203" pitchFamily="34" charset="0"/>
                <a:cs typeface="Arial" panose="020B0604020202020204" pitchFamily="34" charset="0"/>
              </a:rPr>
              <a:t>The use of drones for train diagnostics offers many advantages:</a:t>
            </a:r>
          </a:p>
          <a:p>
            <a:pPr marL="0" lvl="0" indent="0" algn="l" rtl="0">
              <a:lnSpc>
                <a:spcPct val="114000"/>
              </a:lnSpc>
              <a:spcBef>
                <a:spcPts val="0"/>
              </a:spcBef>
              <a:spcAft>
                <a:spcPts val="0"/>
              </a:spcAft>
              <a:buNone/>
            </a:pPr>
            <a:endParaRPr lang="en-US" sz="1400">
              <a:solidFill>
                <a:srgbClr val="000000"/>
              </a:solidFill>
              <a:latin typeface="+mn-lt"/>
              <a:ea typeface="Lato" panose="020F0502020204030203" pitchFamily="34" charset="0"/>
              <a:cs typeface="Arial" panose="020B0604020202020204" pitchFamily="34" charset="0"/>
            </a:endParaRPr>
          </a:p>
          <a:p>
            <a:pPr marL="285750" lvl="0" indent="-285750" algn="l" rtl="0">
              <a:lnSpc>
                <a:spcPct val="114000"/>
              </a:lnSpc>
              <a:spcBef>
                <a:spcPts val="0"/>
              </a:spcBef>
              <a:spcAft>
                <a:spcPts val="0"/>
              </a:spcAft>
              <a:buFont typeface="Arial" panose="020B0604020202020204" pitchFamily="34" charset="0"/>
              <a:buChar char="•"/>
            </a:pPr>
            <a:r>
              <a:rPr lang="en-US" sz="1400">
                <a:solidFill>
                  <a:srgbClr val="000000"/>
                </a:solidFill>
                <a:latin typeface="+mn-lt"/>
                <a:ea typeface="Lato" panose="020F0502020204030203" pitchFamily="34" charset="0"/>
                <a:cs typeface="Arial" panose="020B0604020202020204" pitchFamily="34" charset="0"/>
              </a:rPr>
              <a:t>Quick assessment the condition of a train</a:t>
            </a:r>
          </a:p>
          <a:p>
            <a:pPr marL="285750" lvl="0" indent="-285750" algn="l" rtl="0">
              <a:lnSpc>
                <a:spcPct val="114000"/>
              </a:lnSpc>
              <a:spcBef>
                <a:spcPts val="0"/>
              </a:spcBef>
              <a:spcAft>
                <a:spcPts val="0"/>
              </a:spcAft>
              <a:buFont typeface="Arial" panose="020B0604020202020204" pitchFamily="34" charset="0"/>
              <a:buChar char="•"/>
            </a:pPr>
            <a:endParaRPr lang="en-US" sz="1400">
              <a:solidFill>
                <a:srgbClr val="000000"/>
              </a:solidFill>
              <a:latin typeface="+mn-lt"/>
              <a:ea typeface="Lato" panose="020F0502020204030203" pitchFamily="34" charset="0"/>
              <a:cs typeface="Arial" panose="020B0604020202020204" pitchFamily="34" charset="0"/>
            </a:endParaRPr>
          </a:p>
          <a:p>
            <a:pPr marL="285750" lvl="0" indent="-285750" algn="l" rtl="0">
              <a:lnSpc>
                <a:spcPct val="114000"/>
              </a:lnSpc>
              <a:spcBef>
                <a:spcPts val="0"/>
              </a:spcBef>
              <a:spcAft>
                <a:spcPts val="0"/>
              </a:spcAft>
              <a:buFont typeface="Arial" panose="020B0604020202020204" pitchFamily="34" charset="0"/>
              <a:buChar char="•"/>
            </a:pPr>
            <a:r>
              <a:rPr lang="en-US" sz="1400">
                <a:solidFill>
                  <a:srgbClr val="000000"/>
                </a:solidFill>
                <a:latin typeface="+mn-lt"/>
                <a:ea typeface="Lato" panose="020F0502020204030203" pitchFamily="34" charset="0"/>
                <a:cs typeface="Arial" panose="020B0604020202020204" pitchFamily="34" charset="0"/>
              </a:rPr>
              <a:t>Reduction of the need for manual labor </a:t>
            </a:r>
          </a:p>
          <a:p>
            <a:pPr marL="285750" lvl="0" indent="-285750" algn="l" rtl="0">
              <a:lnSpc>
                <a:spcPct val="114000"/>
              </a:lnSpc>
              <a:spcBef>
                <a:spcPts val="0"/>
              </a:spcBef>
              <a:spcAft>
                <a:spcPts val="0"/>
              </a:spcAft>
              <a:buFont typeface="Arial" panose="020B0604020202020204" pitchFamily="34" charset="0"/>
              <a:buChar char="•"/>
            </a:pPr>
            <a:endParaRPr lang="en-US" sz="1400">
              <a:solidFill>
                <a:srgbClr val="000000"/>
              </a:solidFill>
              <a:latin typeface="+mn-lt"/>
              <a:ea typeface="Lato" panose="020F0502020204030203" pitchFamily="34" charset="0"/>
              <a:cs typeface="Arial" panose="020B0604020202020204" pitchFamily="34" charset="0"/>
            </a:endParaRPr>
          </a:p>
          <a:p>
            <a:pPr marL="285750" lvl="0" indent="-285750" algn="l" rtl="0">
              <a:lnSpc>
                <a:spcPct val="114000"/>
              </a:lnSpc>
              <a:spcBef>
                <a:spcPts val="0"/>
              </a:spcBef>
              <a:spcAft>
                <a:spcPts val="0"/>
              </a:spcAft>
              <a:buFont typeface="Arial" panose="020B0604020202020204" pitchFamily="34" charset="0"/>
              <a:buChar char="•"/>
            </a:pPr>
            <a:r>
              <a:rPr lang="en-US" sz="1400">
                <a:solidFill>
                  <a:srgbClr val="000000"/>
                </a:solidFill>
                <a:latin typeface="+mn-lt"/>
                <a:ea typeface="Lato" panose="020F0502020204030203" pitchFamily="34" charset="0"/>
                <a:cs typeface="Arial" panose="020B0604020202020204" pitchFamily="34" charset="0"/>
              </a:rPr>
              <a:t>Maintenance planning</a:t>
            </a:r>
          </a:p>
          <a:p>
            <a:pPr marL="742950" lvl="1" indent="-285750" algn="l">
              <a:lnSpc>
                <a:spcPct val="114000"/>
              </a:lnSpc>
              <a:buFont typeface="Arial" panose="020B0604020202020204" pitchFamily="34" charset="0"/>
              <a:buChar char="•"/>
            </a:pPr>
            <a:r>
              <a:rPr lang="en-US">
                <a:solidFill>
                  <a:srgbClr val="000000"/>
                </a:solidFill>
                <a:latin typeface="+mn-lt"/>
                <a:ea typeface="Lato" panose="020F0502020204030203" pitchFamily="34" charset="0"/>
                <a:cs typeface="Arial" panose="020B0604020202020204" pitchFamily="34" charset="0"/>
              </a:rPr>
              <a:t>Reduction in time and money spent</a:t>
            </a:r>
          </a:p>
          <a:p>
            <a:pPr marL="742950" lvl="1" indent="-285750" algn="l">
              <a:lnSpc>
                <a:spcPct val="114000"/>
              </a:lnSpc>
              <a:buFont typeface="Arial" panose="020B0604020202020204" pitchFamily="34" charset="0"/>
              <a:buChar char="•"/>
            </a:pPr>
            <a:r>
              <a:rPr lang="en-US">
                <a:solidFill>
                  <a:srgbClr val="000000"/>
                </a:solidFill>
                <a:latin typeface="+mn-lt"/>
                <a:ea typeface="Lato" panose="020F0502020204030203" pitchFamily="34" charset="0"/>
                <a:cs typeface="Arial" panose="020B0604020202020204" pitchFamily="34" charset="0"/>
              </a:rPr>
              <a:t>Image support</a:t>
            </a:r>
          </a:p>
        </p:txBody>
      </p:sp>
      <p:pic>
        <p:nvPicPr>
          <p:cNvPr id="3" name="Picture 2">
            <a:extLst>
              <a:ext uri="{FF2B5EF4-FFF2-40B4-BE49-F238E27FC236}">
                <a16:creationId xmlns:a16="http://schemas.microsoft.com/office/drawing/2014/main" id="{7B17D651-BECB-5B86-DCDF-75DF1403A886}"/>
              </a:ext>
            </a:extLst>
          </p:cNvPr>
          <p:cNvPicPr>
            <a:picLocks/>
          </p:cNvPicPr>
          <p:nvPr/>
        </p:nvPicPr>
        <p:blipFill>
          <a:blip r:embed="rId3"/>
          <a:stretch>
            <a:fillRect/>
          </a:stretch>
        </p:blipFill>
        <p:spPr>
          <a:xfrm>
            <a:off x="5038344" y="0"/>
            <a:ext cx="4497542" cy="5143500"/>
          </a:xfrm>
          <a:prstGeom prst="roundRect">
            <a:avLst>
              <a:gd name="adj" fmla="val 8594"/>
            </a:avLst>
          </a:prstGeom>
          <a:solidFill>
            <a:srgbClr val="FFFFFF">
              <a:shade val="85000"/>
            </a:srgbClr>
          </a:solidFill>
          <a:ln>
            <a:noFill/>
          </a:ln>
          <a:effectLst>
            <a:softEdge rad="0"/>
          </a:effectLst>
        </p:spPr>
      </p:pic>
      <p:sp>
        <p:nvSpPr>
          <p:cNvPr id="6" name="Oval 5">
            <a:extLst>
              <a:ext uri="{FF2B5EF4-FFF2-40B4-BE49-F238E27FC236}">
                <a16:creationId xmlns:a16="http://schemas.microsoft.com/office/drawing/2014/main" id="{4AC21576-2B8D-B35D-5134-B0F655CA8364}"/>
              </a:ext>
            </a:extLst>
          </p:cNvPr>
          <p:cNvSpPr/>
          <p:nvPr/>
        </p:nvSpPr>
        <p:spPr>
          <a:xfrm>
            <a:off x="8595360" y="4669973"/>
            <a:ext cx="228600" cy="236763"/>
          </a:xfrm>
          <a:prstGeom prst="ellipse">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000">
                <a:solidFill>
                  <a:srgbClr val="000000"/>
                </a:solidFill>
              </a:rPr>
              <a:t>2</a:t>
            </a:r>
          </a:p>
        </p:txBody>
      </p:sp>
    </p:spTree>
    <p:extLst>
      <p:ext uri="{BB962C8B-B14F-4D97-AF65-F5344CB8AC3E}">
        <p14:creationId xmlns:p14="http://schemas.microsoft.com/office/powerpoint/2010/main" val="2684158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9"/>
          <p:cNvSpPr txBox="1">
            <a:spLocks noGrp="1"/>
          </p:cNvSpPr>
          <p:nvPr>
            <p:ph type="title"/>
          </p:nvPr>
        </p:nvSpPr>
        <p:spPr>
          <a:xfrm>
            <a:off x="719250" y="411480"/>
            <a:ext cx="3591493" cy="63533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solidFill>
                  <a:srgbClr val="000000"/>
                </a:solidFill>
                <a:latin typeface="Righteous" panose="020B0604020202020204" charset="0"/>
                <a:cs typeface="Aharoni" panose="02010803020104030203" pitchFamily="2" charset="-79"/>
              </a:rPr>
              <a:t>Operating Scenario</a:t>
            </a:r>
            <a:endParaRPr sz="2800">
              <a:solidFill>
                <a:srgbClr val="000000"/>
              </a:solidFill>
              <a:latin typeface="Righteous" panose="020B0604020202020204" charset="0"/>
              <a:cs typeface="Aharoni" panose="02010803020104030203" pitchFamily="2" charset="-79"/>
            </a:endParaRPr>
          </a:p>
        </p:txBody>
      </p:sp>
      <p:pic>
        <p:nvPicPr>
          <p:cNvPr id="3" name="Picture 2">
            <a:extLst>
              <a:ext uri="{FF2B5EF4-FFF2-40B4-BE49-F238E27FC236}">
                <a16:creationId xmlns:a16="http://schemas.microsoft.com/office/drawing/2014/main" id="{7B17D651-BECB-5B86-DCDF-75DF1403A886}"/>
              </a:ext>
            </a:extLst>
          </p:cNvPr>
          <p:cNvPicPr>
            <a:picLocks/>
          </p:cNvPicPr>
          <p:nvPr/>
        </p:nvPicPr>
        <p:blipFill>
          <a:blip r:embed="rId3"/>
          <a:srcRect l="6279" r="6279"/>
          <a:stretch/>
        </p:blipFill>
        <p:spPr>
          <a:xfrm>
            <a:off x="5038344" y="0"/>
            <a:ext cx="4497542" cy="5143500"/>
          </a:xfrm>
          <a:prstGeom prst="roundRect">
            <a:avLst>
              <a:gd name="adj" fmla="val 8594"/>
            </a:avLst>
          </a:prstGeom>
          <a:solidFill>
            <a:srgbClr val="FFFFFF">
              <a:shade val="85000"/>
            </a:srgbClr>
          </a:solidFill>
          <a:ln>
            <a:noFill/>
          </a:ln>
          <a:effectLst>
            <a:softEdge rad="0"/>
          </a:effectLst>
        </p:spPr>
      </p:pic>
      <mc:AlternateContent xmlns:mc="http://schemas.openxmlformats.org/markup-compatibility/2006">
        <mc:Choice xmlns:a14="http://schemas.microsoft.com/office/drawing/2010/main" Requires="a14">
          <p:graphicFrame>
            <p:nvGraphicFramePr>
              <p:cNvPr id="5" name="Table 5">
                <a:extLst>
                  <a:ext uri="{FF2B5EF4-FFF2-40B4-BE49-F238E27FC236}">
                    <a16:creationId xmlns:a16="http://schemas.microsoft.com/office/drawing/2014/main" id="{C258612E-3783-3D44-7E24-EE6C9DAB8314}"/>
                  </a:ext>
                </a:extLst>
              </p:cNvPr>
              <p:cNvGraphicFramePr>
                <a:graphicFrameLocks noGrp="1"/>
              </p:cNvGraphicFramePr>
              <p:nvPr>
                <p:extLst>
                  <p:ext uri="{D42A27DB-BD31-4B8C-83A1-F6EECF244321}">
                    <p14:modId xmlns:p14="http://schemas.microsoft.com/office/powerpoint/2010/main" val="1738630929"/>
                  </p:ext>
                </p:extLst>
              </p:nvPr>
            </p:nvGraphicFramePr>
            <p:xfrm>
              <a:off x="347112" y="1317246"/>
              <a:ext cx="4433739" cy="1504255"/>
            </p:xfrm>
            <a:graphic>
              <a:graphicData uri="http://schemas.openxmlformats.org/drawingml/2006/table">
                <a:tbl>
                  <a:tblPr firstRow="1" bandRow="1">
                    <a:effectLst/>
                    <a:tableStyleId>{284E427A-3D55-4303-BF80-6455036E1DE7}</a:tableStyleId>
                  </a:tblPr>
                  <a:tblGrid>
                    <a:gridCol w="1477913">
                      <a:extLst>
                        <a:ext uri="{9D8B030D-6E8A-4147-A177-3AD203B41FA5}">
                          <a16:colId xmlns:a16="http://schemas.microsoft.com/office/drawing/2014/main" val="3133769522"/>
                        </a:ext>
                      </a:extLst>
                    </a:gridCol>
                    <a:gridCol w="1477913">
                      <a:extLst>
                        <a:ext uri="{9D8B030D-6E8A-4147-A177-3AD203B41FA5}">
                          <a16:colId xmlns:a16="http://schemas.microsoft.com/office/drawing/2014/main" val="2271164320"/>
                        </a:ext>
                      </a:extLst>
                    </a:gridCol>
                    <a:gridCol w="1477913">
                      <a:extLst>
                        <a:ext uri="{9D8B030D-6E8A-4147-A177-3AD203B41FA5}">
                          <a16:colId xmlns:a16="http://schemas.microsoft.com/office/drawing/2014/main" val="1116874888"/>
                        </a:ext>
                      </a:extLst>
                    </a:gridCol>
                  </a:tblGrid>
                  <a:tr h="310113">
                    <a:tc>
                      <a:txBody>
                        <a:bodyPr/>
                        <a:lstStyle/>
                        <a:p>
                          <a:pPr algn="ctr"/>
                          <a:r>
                            <a:rPr lang="it-IT" sz="1200">
                              <a:solidFill>
                                <a:schemeClr val="bg1"/>
                              </a:solidFill>
                              <a:latin typeface="+mn-lt"/>
                            </a:rPr>
                            <a:t>Item</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it-IT" sz="1200">
                              <a:solidFill>
                                <a:schemeClr val="bg1"/>
                              </a:solidFill>
                              <a:latin typeface="+mn-lt"/>
                            </a:rPr>
                            <a:t>State Space Model</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it-IT" sz="1200">
                              <a:solidFill>
                                <a:schemeClr val="bg1"/>
                              </a:solidFill>
                              <a:latin typeface="+mn-lt"/>
                            </a:rPr>
                            <a:t>State </a:t>
                          </a:r>
                          <a:r>
                            <a:rPr lang="it-IT" sz="1200" err="1">
                              <a:solidFill>
                                <a:schemeClr val="bg1"/>
                              </a:solidFill>
                              <a:latin typeface="+mn-lt"/>
                            </a:rPr>
                            <a:t>Variables</a:t>
                          </a:r>
                          <a:endParaRPr lang="it-IT" sz="1200">
                            <a:solidFill>
                              <a:schemeClr val="bg1"/>
                            </a:solidFill>
                            <a:latin typeface="+mn-l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110294495"/>
                      </a:ext>
                    </a:extLst>
                  </a:tr>
                  <a:tr h="696583">
                    <a:tc>
                      <a:txBody>
                        <a:bodyPr/>
                        <a:lstStyle/>
                        <a:p>
                          <a:pPr algn="ctr"/>
                          <a:r>
                            <a:rPr lang="it-IT" sz="1200" b="0">
                              <a:solidFill>
                                <a:srgbClr val="000000"/>
                              </a:solidFill>
                              <a:latin typeface="+mn-lt"/>
                            </a:rPr>
                            <a:t>Train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it-IT" sz="1200">
                              <a:solidFill>
                                <a:srgbClr val="000000"/>
                              </a:solidFill>
                              <a:latin typeface="+mn-lt"/>
                            </a:rPr>
                            <a:t>Linear 3DoF </a:t>
                          </a:r>
                        </a:p>
                        <a:p>
                          <a:pPr algn="just"/>
                          <a:r>
                            <a:rPr lang="it-IT" sz="1200">
                              <a:solidFill>
                                <a:srgbClr val="000000"/>
                              </a:solidFill>
                              <a:latin typeface="+mn-lt"/>
                            </a:rPr>
                            <a:t>Point Mass </a:t>
                          </a:r>
                        </a:p>
                        <a:p>
                          <a:pPr algn="just"/>
                          <a:r>
                            <a:rPr lang="it-IT" sz="1200">
                              <a:solidFill>
                                <a:srgbClr val="000000"/>
                              </a:solidFill>
                              <a:latin typeface="+mn-lt"/>
                            </a:rPr>
                            <a:t>Double Integrator</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14:m>
                            <m:oMathPara xmlns:m="http://schemas.openxmlformats.org/officeDocument/2006/math">
                              <m:oMathParaPr>
                                <m:jc m:val="centerGroup"/>
                              </m:oMathParaPr>
                              <m:oMath xmlns:m="http://schemas.openxmlformats.org/officeDocument/2006/math">
                                <m:d>
                                  <m:dPr>
                                    <m:begChr m:val="["/>
                                    <m:endChr m:val="]"/>
                                    <m:ctrlPr>
                                      <a:rPr lang="it-IT" sz="1200" i="1" dirty="0" smtClean="0">
                                        <a:solidFill>
                                          <a:srgbClr val="000000"/>
                                        </a:solidFill>
                                        <a:latin typeface="Cambria Math" panose="02040503050406030204" pitchFamily="18" charset="0"/>
                                      </a:rPr>
                                    </m:ctrlPr>
                                  </m:dPr>
                                  <m:e>
                                    <m:r>
                                      <m:rPr>
                                        <m:nor/>
                                      </m:rPr>
                                      <a:rPr lang="it-IT" sz="1200" i="0" dirty="0" smtClean="0">
                                        <a:solidFill>
                                          <a:srgbClr val="000000"/>
                                        </a:solidFill>
                                        <a:latin typeface="+mn-lt"/>
                                      </a:rPr>
                                      <m:t>x</m:t>
                                    </m:r>
                                    <m:r>
                                      <m:rPr>
                                        <m:nor/>
                                      </m:rPr>
                                      <a:rPr lang="it-IT" sz="1200" i="0" dirty="0" smtClean="0">
                                        <a:solidFill>
                                          <a:srgbClr val="000000"/>
                                        </a:solidFill>
                                        <a:latin typeface="+mn-lt"/>
                                      </a:rPr>
                                      <m:t>, </m:t>
                                    </m:r>
                                    <m:r>
                                      <m:rPr>
                                        <m:nor/>
                                      </m:rPr>
                                      <a:rPr lang="it-IT" sz="1200" i="0" dirty="0" smtClean="0">
                                        <a:solidFill>
                                          <a:srgbClr val="000000"/>
                                        </a:solidFill>
                                        <a:latin typeface="+mn-lt"/>
                                      </a:rPr>
                                      <m:t>y</m:t>
                                    </m:r>
                                    <m:r>
                                      <m:rPr>
                                        <m:nor/>
                                      </m:rPr>
                                      <a:rPr lang="it-IT" sz="1200" i="0" dirty="0" smtClean="0">
                                        <a:solidFill>
                                          <a:srgbClr val="000000"/>
                                        </a:solidFill>
                                        <a:latin typeface="+mn-lt"/>
                                      </a:rPr>
                                      <m:t>, </m:t>
                                    </m:r>
                                    <m:r>
                                      <m:rPr>
                                        <m:nor/>
                                      </m:rPr>
                                      <a:rPr lang="it-IT" sz="1200" i="0" dirty="0" smtClean="0">
                                        <a:solidFill>
                                          <a:srgbClr val="000000"/>
                                        </a:solidFill>
                                        <a:latin typeface="+mn-lt"/>
                                      </a:rPr>
                                      <m:t>z</m:t>
                                    </m:r>
                                    <m:r>
                                      <m:rPr>
                                        <m:nor/>
                                      </m:rPr>
                                      <a:rPr lang="it-IT" sz="1200" i="0" dirty="0" smtClean="0">
                                        <a:solidFill>
                                          <a:srgbClr val="000000"/>
                                        </a:solidFill>
                                        <a:latin typeface="+mn-lt"/>
                                      </a:rPr>
                                      <m:t>, </m:t>
                                    </m:r>
                                    <m:sSub>
                                      <m:sSubPr>
                                        <m:ctrlPr>
                                          <a:rPr lang="it-IT" sz="1200" b="0" i="1" dirty="0" smtClean="0">
                                            <a:solidFill>
                                              <a:srgbClr val="000000"/>
                                            </a:solidFill>
                                            <a:latin typeface="Cambria Math" panose="02040503050406030204" pitchFamily="18" charset="0"/>
                                          </a:rPr>
                                        </m:ctrlPr>
                                      </m:sSubPr>
                                      <m:e>
                                        <m:r>
                                          <m:rPr>
                                            <m:nor/>
                                          </m:rPr>
                                          <a:rPr lang="it-IT" sz="1200" i="0" dirty="0" err="1" smtClean="0">
                                            <a:solidFill>
                                              <a:srgbClr val="000000"/>
                                            </a:solidFill>
                                            <a:latin typeface="+mn-lt"/>
                                          </a:rPr>
                                          <m:t>v</m:t>
                                        </m:r>
                                      </m:e>
                                      <m:sub>
                                        <m:r>
                                          <m:rPr>
                                            <m:nor/>
                                          </m:rPr>
                                          <a:rPr lang="it-IT" sz="1200" i="0" dirty="0" err="1" smtClean="0">
                                            <a:solidFill>
                                              <a:srgbClr val="000000"/>
                                            </a:solidFill>
                                            <a:latin typeface="+mn-lt"/>
                                          </a:rPr>
                                          <m:t>x</m:t>
                                        </m:r>
                                      </m:sub>
                                    </m:sSub>
                                    <m:r>
                                      <m:rPr>
                                        <m:nor/>
                                      </m:rPr>
                                      <a:rPr lang="it-IT" sz="1200" i="0" dirty="0" smtClean="0">
                                        <a:solidFill>
                                          <a:srgbClr val="000000"/>
                                        </a:solidFill>
                                        <a:latin typeface="+mn-lt"/>
                                      </a:rPr>
                                      <m:t>, </m:t>
                                    </m:r>
                                    <m:sSub>
                                      <m:sSubPr>
                                        <m:ctrlPr>
                                          <a:rPr lang="it-IT" sz="1200" b="0" i="1" dirty="0" smtClean="0">
                                            <a:solidFill>
                                              <a:srgbClr val="000000"/>
                                            </a:solidFill>
                                            <a:latin typeface="Cambria Math" panose="02040503050406030204" pitchFamily="18" charset="0"/>
                                          </a:rPr>
                                        </m:ctrlPr>
                                      </m:sSubPr>
                                      <m:e>
                                        <m:r>
                                          <m:rPr>
                                            <m:nor/>
                                          </m:rPr>
                                          <a:rPr lang="it-IT" sz="1200" i="0" dirty="0" err="1" smtClean="0">
                                            <a:solidFill>
                                              <a:srgbClr val="000000"/>
                                            </a:solidFill>
                                            <a:latin typeface="+mn-lt"/>
                                          </a:rPr>
                                          <m:t>v</m:t>
                                        </m:r>
                                      </m:e>
                                      <m:sub>
                                        <m:r>
                                          <m:rPr>
                                            <m:nor/>
                                          </m:rPr>
                                          <a:rPr lang="it-IT" sz="1200" i="0" dirty="0" err="1" smtClean="0">
                                            <a:solidFill>
                                              <a:srgbClr val="000000"/>
                                            </a:solidFill>
                                            <a:latin typeface="+mn-lt"/>
                                          </a:rPr>
                                          <m:t>y</m:t>
                                        </m:r>
                                      </m:sub>
                                    </m:sSub>
                                    <m:r>
                                      <m:rPr>
                                        <m:nor/>
                                      </m:rPr>
                                      <a:rPr lang="it-IT" sz="1200" i="0" dirty="0" smtClean="0">
                                        <a:solidFill>
                                          <a:srgbClr val="000000"/>
                                        </a:solidFill>
                                        <a:latin typeface="+mn-lt"/>
                                      </a:rPr>
                                      <m:t>, </m:t>
                                    </m:r>
                                    <m:sSub>
                                      <m:sSubPr>
                                        <m:ctrlPr>
                                          <a:rPr lang="it-IT" sz="1200" b="0" i="1" dirty="0" smtClean="0">
                                            <a:solidFill>
                                              <a:srgbClr val="000000"/>
                                            </a:solidFill>
                                            <a:latin typeface="Cambria Math" panose="02040503050406030204" pitchFamily="18" charset="0"/>
                                          </a:rPr>
                                        </m:ctrlPr>
                                      </m:sSubPr>
                                      <m:e>
                                        <m:r>
                                          <m:rPr>
                                            <m:nor/>
                                          </m:rPr>
                                          <a:rPr lang="it-IT" sz="1200" i="0" dirty="0" err="1" smtClean="0">
                                            <a:solidFill>
                                              <a:srgbClr val="000000"/>
                                            </a:solidFill>
                                            <a:latin typeface="+mn-lt"/>
                                          </a:rPr>
                                          <m:t>v</m:t>
                                        </m:r>
                                      </m:e>
                                      <m:sub>
                                        <m:r>
                                          <m:rPr>
                                            <m:nor/>
                                          </m:rPr>
                                          <a:rPr lang="it-IT" sz="1200" i="0" dirty="0" err="1" smtClean="0">
                                            <a:solidFill>
                                              <a:srgbClr val="000000"/>
                                            </a:solidFill>
                                            <a:latin typeface="+mn-lt"/>
                                          </a:rPr>
                                          <m:t>z</m:t>
                                        </m:r>
                                      </m:sub>
                                    </m:sSub>
                                  </m:e>
                                </m:d>
                              </m:oMath>
                            </m:oMathPara>
                          </a14:m>
                          <a:endParaRPr lang="it-IT" sz="1200" i="0">
                            <a:solidFill>
                              <a:srgbClr val="000000"/>
                            </a:solidFill>
                            <a:latin typeface="+mn-l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1824927"/>
                      </a:ext>
                    </a:extLst>
                  </a:tr>
                  <a:tr h="497559">
                    <a:tc>
                      <a:txBody>
                        <a:bodyPr/>
                        <a:lstStyle/>
                        <a:p>
                          <a:pPr algn="ctr"/>
                          <a:r>
                            <a:rPr lang="it-IT" sz="1200" b="0">
                              <a:solidFill>
                                <a:srgbClr val="000000"/>
                              </a:solidFill>
                              <a:latin typeface="+mn-lt"/>
                            </a:rPr>
                            <a:t>Quadcopter</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it-IT" sz="1200">
                              <a:solidFill>
                                <a:srgbClr val="000000"/>
                              </a:solidFill>
                              <a:latin typeface="+mn-lt"/>
                            </a:rPr>
                            <a:t>Non-Linear 6DoF</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14:m>
                            <m:oMathPara xmlns:m="http://schemas.openxmlformats.org/officeDocument/2006/math">
                              <m:oMathParaPr>
                                <m:jc m:val="centerGroup"/>
                              </m:oMathParaPr>
                              <m:oMath xmlns:m="http://schemas.openxmlformats.org/officeDocument/2006/math">
                                <m:d>
                                  <m:dPr>
                                    <m:begChr m:val="["/>
                                    <m:endChr m:val="]"/>
                                    <m:ctrlPr>
                                      <a:rPr lang="it-IT" sz="1200" i="1" dirty="0" smtClean="0">
                                        <a:solidFill>
                                          <a:srgbClr val="000000"/>
                                        </a:solidFill>
                                        <a:latin typeface="Cambria Math" panose="02040503050406030204" pitchFamily="18" charset="0"/>
                                      </a:rPr>
                                    </m:ctrlPr>
                                  </m:dPr>
                                  <m:e>
                                    <m:eqArr>
                                      <m:eqArrPr>
                                        <m:ctrlPr>
                                          <a:rPr lang="it-IT" sz="1200" i="1" dirty="0" smtClean="0">
                                            <a:solidFill>
                                              <a:srgbClr val="000000"/>
                                            </a:solidFill>
                                            <a:latin typeface="Cambria Math" panose="02040503050406030204" pitchFamily="18" charset="0"/>
                                          </a:rPr>
                                        </m:ctrlPr>
                                      </m:eqArrPr>
                                      <m:e>
                                        <m:r>
                                          <m:rPr>
                                            <m:nor/>
                                          </m:rPr>
                                          <a:rPr lang="it-IT" sz="1200" i="0" dirty="0" smtClean="0">
                                            <a:solidFill>
                                              <a:srgbClr val="000000"/>
                                            </a:solidFill>
                                            <a:latin typeface="+mn-lt"/>
                                          </a:rPr>
                                          <m:t>x</m:t>
                                        </m:r>
                                        <m:r>
                                          <m:rPr>
                                            <m:nor/>
                                          </m:rPr>
                                          <a:rPr lang="it-IT" sz="1200" i="0" dirty="0" smtClean="0">
                                            <a:solidFill>
                                              <a:srgbClr val="000000"/>
                                            </a:solidFill>
                                            <a:latin typeface="+mn-lt"/>
                                          </a:rPr>
                                          <m:t>, </m:t>
                                        </m:r>
                                        <m:r>
                                          <m:rPr>
                                            <m:nor/>
                                          </m:rPr>
                                          <a:rPr lang="it-IT" sz="1200" i="0" dirty="0" smtClean="0">
                                            <a:solidFill>
                                              <a:srgbClr val="000000"/>
                                            </a:solidFill>
                                            <a:latin typeface="+mn-lt"/>
                                          </a:rPr>
                                          <m:t>y</m:t>
                                        </m:r>
                                        <m:r>
                                          <m:rPr>
                                            <m:nor/>
                                          </m:rPr>
                                          <a:rPr lang="it-IT" sz="1200" i="0" dirty="0" smtClean="0">
                                            <a:solidFill>
                                              <a:srgbClr val="000000"/>
                                            </a:solidFill>
                                            <a:latin typeface="+mn-lt"/>
                                          </a:rPr>
                                          <m:t>, </m:t>
                                        </m:r>
                                        <m:r>
                                          <m:rPr>
                                            <m:nor/>
                                          </m:rPr>
                                          <a:rPr lang="it-IT" sz="1200" i="0" dirty="0" smtClean="0">
                                            <a:solidFill>
                                              <a:srgbClr val="000000"/>
                                            </a:solidFill>
                                            <a:latin typeface="+mn-lt"/>
                                          </a:rPr>
                                          <m:t>z</m:t>
                                        </m:r>
                                        <m:r>
                                          <m:rPr>
                                            <m:nor/>
                                          </m:rPr>
                                          <a:rPr lang="it-IT" sz="1200" i="0" dirty="0" smtClean="0">
                                            <a:solidFill>
                                              <a:srgbClr val="000000"/>
                                            </a:solidFill>
                                            <a:latin typeface="+mn-lt"/>
                                          </a:rPr>
                                          <m:t>, </m:t>
                                        </m:r>
                                        <m:r>
                                          <m:rPr>
                                            <m:nor/>
                                          </m:rPr>
                                          <a:rPr lang="it-IT" sz="1200" b="0" i="0" dirty="0" smtClean="0">
                                            <a:solidFill>
                                              <a:srgbClr val="000000"/>
                                            </a:solidFill>
                                            <a:latin typeface="+mn-lt"/>
                                          </a:rPr>
                                          <m:t>ψ</m:t>
                                        </m:r>
                                        <m:r>
                                          <m:rPr>
                                            <m:nor/>
                                          </m:rPr>
                                          <a:rPr lang="it-IT" sz="1200" i="0" dirty="0" smtClean="0">
                                            <a:solidFill>
                                              <a:srgbClr val="000000"/>
                                            </a:solidFill>
                                            <a:latin typeface="+mn-lt"/>
                                          </a:rPr>
                                          <m:t>, </m:t>
                                        </m:r>
                                        <m:r>
                                          <m:rPr>
                                            <m:nor/>
                                          </m:rPr>
                                          <a:rPr lang="it-IT" sz="1200" b="0" i="0" dirty="0" smtClean="0">
                                            <a:solidFill>
                                              <a:srgbClr val="000000"/>
                                            </a:solidFill>
                                            <a:latin typeface="+mn-lt"/>
                                          </a:rPr>
                                          <m:t>θ</m:t>
                                        </m:r>
                                        <m:r>
                                          <m:rPr>
                                            <m:nor/>
                                          </m:rPr>
                                          <a:rPr lang="it-IT" sz="1200" i="0" dirty="0" smtClean="0">
                                            <a:solidFill>
                                              <a:srgbClr val="000000"/>
                                            </a:solidFill>
                                            <a:latin typeface="+mn-lt"/>
                                          </a:rPr>
                                          <m:t>,</m:t>
                                        </m:r>
                                        <m:r>
                                          <m:rPr>
                                            <m:nor/>
                                          </m:rPr>
                                          <a:rPr lang="it-IT" sz="1200" b="0" i="0" dirty="0" smtClean="0">
                                            <a:solidFill>
                                              <a:srgbClr val="000000"/>
                                            </a:solidFill>
                                            <a:latin typeface="+mn-lt"/>
                                          </a:rPr>
                                          <m:t> </m:t>
                                        </m:r>
                                        <m:r>
                                          <m:rPr>
                                            <m:nor/>
                                          </m:rPr>
                                          <a:rPr lang="it-IT" sz="1200" b="0" i="0" dirty="0" smtClean="0">
                                            <a:solidFill>
                                              <a:srgbClr val="000000"/>
                                            </a:solidFill>
                                            <a:latin typeface="+mn-lt"/>
                                          </a:rPr>
                                          <m:t>ϕ</m:t>
                                        </m:r>
                                        <m:r>
                                          <m:rPr>
                                            <m:nor/>
                                          </m:rPr>
                                          <a:rPr lang="it-IT" sz="1200" i="0" dirty="0" smtClean="0">
                                            <a:solidFill>
                                              <a:srgbClr val="000000"/>
                                            </a:solidFill>
                                            <a:latin typeface="+mn-lt"/>
                                          </a:rPr>
                                          <m:t>, </m:t>
                                        </m:r>
                                      </m:e>
                                      <m:e>
                                        <m:sSub>
                                          <m:sSubPr>
                                            <m:ctrlPr>
                                              <a:rPr lang="it-IT" sz="1200" b="0" i="1" dirty="0" smtClean="0">
                                                <a:solidFill>
                                                  <a:srgbClr val="000000"/>
                                                </a:solidFill>
                                                <a:latin typeface="Cambria Math" panose="02040503050406030204" pitchFamily="18" charset="0"/>
                                              </a:rPr>
                                            </m:ctrlPr>
                                          </m:sSubPr>
                                          <m:e>
                                            <m:r>
                                              <m:rPr>
                                                <m:nor/>
                                              </m:rPr>
                                              <a:rPr lang="it-IT" sz="1200" i="0" dirty="0" err="1" smtClean="0">
                                                <a:solidFill>
                                                  <a:srgbClr val="000000"/>
                                                </a:solidFill>
                                                <a:latin typeface="+mn-lt"/>
                                              </a:rPr>
                                              <m:t>v</m:t>
                                            </m:r>
                                          </m:e>
                                          <m:sub>
                                            <m:r>
                                              <m:rPr>
                                                <m:nor/>
                                              </m:rPr>
                                              <a:rPr lang="it-IT" sz="1200" i="0" dirty="0" err="1" smtClean="0">
                                                <a:solidFill>
                                                  <a:srgbClr val="000000"/>
                                                </a:solidFill>
                                                <a:latin typeface="+mn-lt"/>
                                              </a:rPr>
                                              <m:t>x</m:t>
                                            </m:r>
                                          </m:sub>
                                        </m:sSub>
                                        <m:r>
                                          <m:rPr>
                                            <m:nor/>
                                          </m:rPr>
                                          <a:rPr lang="it-IT" sz="1200" i="0" dirty="0" smtClean="0">
                                            <a:solidFill>
                                              <a:srgbClr val="000000"/>
                                            </a:solidFill>
                                            <a:latin typeface="+mn-lt"/>
                                          </a:rPr>
                                          <m:t>, </m:t>
                                        </m:r>
                                        <m:sSub>
                                          <m:sSubPr>
                                            <m:ctrlPr>
                                              <a:rPr lang="it-IT" sz="1200" b="0" i="1" dirty="0" smtClean="0">
                                                <a:solidFill>
                                                  <a:srgbClr val="000000"/>
                                                </a:solidFill>
                                                <a:latin typeface="Cambria Math" panose="02040503050406030204" pitchFamily="18" charset="0"/>
                                              </a:rPr>
                                            </m:ctrlPr>
                                          </m:sSubPr>
                                          <m:e>
                                            <m:r>
                                              <m:rPr>
                                                <m:nor/>
                                              </m:rPr>
                                              <a:rPr lang="it-IT" sz="1200" i="0" dirty="0" err="1" smtClean="0">
                                                <a:solidFill>
                                                  <a:srgbClr val="000000"/>
                                                </a:solidFill>
                                                <a:latin typeface="+mn-lt"/>
                                              </a:rPr>
                                              <m:t>v</m:t>
                                            </m:r>
                                          </m:e>
                                          <m:sub>
                                            <m:r>
                                              <m:rPr>
                                                <m:nor/>
                                              </m:rPr>
                                              <a:rPr lang="it-IT" sz="1200" i="0" dirty="0" err="1" smtClean="0">
                                                <a:solidFill>
                                                  <a:srgbClr val="000000"/>
                                                </a:solidFill>
                                                <a:latin typeface="+mn-lt"/>
                                              </a:rPr>
                                              <m:t>y</m:t>
                                            </m:r>
                                          </m:sub>
                                        </m:sSub>
                                        <m:r>
                                          <m:rPr>
                                            <m:nor/>
                                          </m:rPr>
                                          <a:rPr lang="it-IT" sz="1200" i="0" dirty="0" smtClean="0">
                                            <a:solidFill>
                                              <a:srgbClr val="000000"/>
                                            </a:solidFill>
                                            <a:latin typeface="+mn-lt"/>
                                          </a:rPr>
                                          <m:t>, </m:t>
                                        </m:r>
                                        <m:sSub>
                                          <m:sSubPr>
                                            <m:ctrlPr>
                                              <a:rPr lang="it-IT" sz="1200" b="0" i="1" dirty="0" smtClean="0">
                                                <a:solidFill>
                                                  <a:srgbClr val="000000"/>
                                                </a:solidFill>
                                                <a:latin typeface="Cambria Math" panose="02040503050406030204" pitchFamily="18" charset="0"/>
                                              </a:rPr>
                                            </m:ctrlPr>
                                          </m:sSubPr>
                                          <m:e>
                                            <m:r>
                                              <m:rPr>
                                                <m:nor/>
                                              </m:rPr>
                                              <a:rPr lang="it-IT" sz="1200" i="0" dirty="0" err="1" smtClean="0">
                                                <a:solidFill>
                                                  <a:srgbClr val="000000"/>
                                                </a:solidFill>
                                                <a:latin typeface="+mn-lt"/>
                                              </a:rPr>
                                              <m:t>v</m:t>
                                            </m:r>
                                          </m:e>
                                          <m:sub>
                                            <m:r>
                                              <m:rPr>
                                                <m:nor/>
                                              </m:rPr>
                                              <a:rPr lang="it-IT" sz="1200" i="0" dirty="0" err="1" smtClean="0">
                                                <a:solidFill>
                                                  <a:srgbClr val="000000"/>
                                                </a:solidFill>
                                                <a:latin typeface="+mn-lt"/>
                                              </a:rPr>
                                              <m:t>z</m:t>
                                            </m:r>
                                          </m:sub>
                                        </m:sSub>
                                        <m:r>
                                          <m:rPr>
                                            <m:nor/>
                                          </m:rPr>
                                          <a:rPr lang="it-IT" sz="1200" i="0" dirty="0" smtClean="0">
                                            <a:solidFill>
                                              <a:srgbClr val="000000"/>
                                            </a:solidFill>
                                            <a:latin typeface="+mn-lt"/>
                                          </a:rPr>
                                          <m:t>, </m:t>
                                        </m:r>
                                        <m:r>
                                          <m:rPr>
                                            <m:nor/>
                                          </m:rPr>
                                          <a:rPr lang="it-IT" sz="1200" i="0" dirty="0" smtClean="0">
                                            <a:solidFill>
                                              <a:srgbClr val="000000"/>
                                            </a:solidFill>
                                            <a:latin typeface="+mn-lt"/>
                                          </a:rPr>
                                          <m:t>p</m:t>
                                        </m:r>
                                        <m:r>
                                          <m:rPr>
                                            <m:nor/>
                                          </m:rPr>
                                          <a:rPr lang="it-IT" sz="1200" i="0" dirty="0" smtClean="0">
                                            <a:solidFill>
                                              <a:srgbClr val="000000"/>
                                            </a:solidFill>
                                            <a:latin typeface="+mn-lt"/>
                                          </a:rPr>
                                          <m:t>, </m:t>
                                        </m:r>
                                        <m:r>
                                          <m:rPr>
                                            <m:nor/>
                                          </m:rPr>
                                          <a:rPr lang="it-IT" sz="1200" i="0" dirty="0" smtClean="0">
                                            <a:solidFill>
                                              <a:srgbClr val="000000"/>
                                            </a:solidFill>
                                            <a:latin typeface="+mn-lt"/>
                                          </a:rPr>
                                          <m:t>q</m:t>
                                        </m:r>
                                        <m:r>
                                          <m:rPr>
                                            <m:nor/>
                                          </m:rPr>
                                          <a:rPr lang="it-IT" sz="1200" i="0" dirty="0" smtClean="0">
                                            <a:solidFill>
                                              <a:srgbClr val="000000"/>
                                            </a:solidFill>
                                            <a:latin typeface="+mn-lt"/>
                                          </a:rPr>
                                          <m:t>, </m:t>
                                        </m:r>
                                        <m:r>
                                          <m:rPr>
                                            <m:nor/>
                                          </m:rPr>
                                          <a:rPr lang="it-IT" sz="1200" i="0" dirty="0" smtClean="0">
                                            <a:solidFill>
                                              <a:srgbClr val="000000"/>
                                            </a:solidFill>
                                            <a:latin typeface="+mn-lt"/>
                                          </a:rPr>
                                          <m:t>r</m:t>
                                        </m:r>
                                      </m:e>
                                    </m:eqArr>
                                  </m:e>
                                </m:d>
                              </m:oMath>
                            </m:oMathPara>
                          </a14:m>
                          <a:endParaRPr lang="it-IT" sz="1200" i="0">
                            <a:solidFill>
                              <a:srgbClr val="000000"/>
                            </a:solidFill>
                            <a:latin typeface="+mn-l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16571666"/>
                      </a:ext>
                    </a:extLst>
                  </a:tr>
                </a:tbl>
              </a:graphicData>
            </a:graphic>
          </p:graphicFrame>
        </mc:Choice>
        <mc:Fallback>
          <p:graphicFrame>
            <p:nvGraphicFramePr>
              <p:cNvPr id="5" name="Table 5">
                <a:extLst>
                  <a:ext uri="{FF2B5EF4-FFF2-40B4-BE49-F238E27FC236}">
                    <a16:creationId xmlns:a16="http://schemas.microsoft.com/office/drawing/2014/main" id="{C258612E-3783-3D44-7E24-EE6C9DAB8314}"/>
                  </a:ext>
                </a:extLst>
              </p:cNvPr>
              <p:cNvGraphicFramePr>
                <a:graphicFrameLocks noGrp="1"/>
              </p:cNvGraphicFramePr>
              <p:nvPr>
                <p:extLst>
                  <p:ext uri="{D42A27DB-BD31-4B8C-83A1-F6EECF244321}">
                    <p14:modId xmlns:p14="http://schemas.microsoft.com/office/powerpoint/2010/main" val="1738630929"/>
                  </p:ext>
                </p:extLst>
              </p:nvPr>
            </p:nvGraphicFramePr>
            <p:xfrm>
              <a:off x="347112" y="1317246"/>
              <a:ext cx="4433739" cy="1504255"/>
            </p:xfrm>
            <a:graphic>
              <a:graphicData uri="http://schemas.openxmlformats.org/drawingml/2006/table">
                <a:tbl>
                  <a:tblPr firstRow="1" bandRow="1">
                    <a:effectLst/>
                    <a:tableStyleId>{284E427A-3D55-4303-BF80-6455036E1DE7}</a:tableStyleId>
                  </a:tblPr>
                  <a:tblGrid>
                    <a:gridCol w="1477913">
                      <a:extLst>
                        <a:ext uri="{9D8B030D-6E8A-4147-A177-3AD203B41FA5}">
                          <a16:colId xmlns:a16="http://schemas.microsoft.com/office/drawing/2014/main" val="3133769522"/>
                        </a:ext>
                      </a:extLst>
                    </a:gridCol>
                    <a:gridCol w="1477913">
                      <a:extLst>
                        <a:ext uri="{9D8B030D-6E8A-4147-A177-3AD203B41FA5}">
                          <a16:colId xmlns:a16="http://schemas.microsoft.com/office/drawing/2014/main" val="2271164320"/>
                        </a:ext>
                      </a:extLst>
                    </a:gridCol>
                    <a:gridCol w="1477913">
                      <a:extLst>
                        <a:ext uri="{9D8B030D-6E8A-4147-A177-3AD203B41FA5}">
                          <a16:colId xmlns:a16="http://schemas.microsoft.com/office/drawing/2014/main" val="1116874888"/>
                        </a:ext>
                      </a:extLst>
                    </a:gridCol>
                  </a:tblGrid>
                  <a:tr h="310113">
                    <a:tc>
                      <a:txBody>
                        <a:bodyPr/>
                        <a:lstStyle/>
                        <a:p>
                          <a:pPr algn="ctr"/>
                          <a:r>
                            <a:rPr lang="it-IT" sz="1200">
                              <a:solidFill>
                                <a:schemeClr val="bg1"/>
                              </a:solidFill>
                              <a:latin typeface="+mn-lt"/>
                            </a:rPr>
                            <a:t>Item</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it-IT" sz="1200">
                              <a:solidFill>
                                <a:schemeClr val="bg1"/>
                              </a:solidFill>
                              <a:latin typeface="+mn-lt"/>
                            </a:rPr>
                            <a:t>State Space Model</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algn="ctr"/>
                          <a:r>
                            <a:rPr lang="it-IT" sz="1200">
                              <a:solidFill>
                                <a:schemeClr val="bg1"/>
                              </a:solidFill>
                              <a:latin typeface="+mn-lt"/>
                            </a:rPr>
                            <a:t>State </a:t>
                          </a:r>
                          <a:r>
                            <a:rPr lang="it-IT" sz="1200" err="1">
                              <a:solidFill>
                                <a:schemeClr val="bg1"/>
                              </a:solidFill>
                              <a:latin typeface="+mn-lt"/>
                            </a:rPr>
                            <a:t>Variables</a:t>
                          </a:r>
                          <a:endParaRPr lang="it-IT" sz="1200">
                            <a:solidFill>
                              <a:schemeClr val="bg1"/>
                            </a:solidFill>
                            <a:latin typeface="+mn-l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110294495"/>
                      </a:ext>
                    </a:extLst>
                  </a:tr>
                  <a:tr h="696583">
                    <a:tc>
                      <a:txBody>
                        <a:bodyPr/>
                        <a:lstStyle/>
                        <a:p>
                          <a:pPr algn="ctr"/>
                          <a:r>
                            <a:rPr lang="it-IT" sz="1200" b="0">
                              <a:solidFill>
                                <a:srgbClr val="000000"/>
                              </a:solidFill>
                              <a:latin typeface="+mn-lt"/>
                            </a:rPr>
                            <a:t>Train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it-IT" sz="1200">
                              <a:solidFill>
                                <a:srgbClr val="000000"/>
                              </a:solidFill>
                              <a:latin typeface="+mn-lt"/>
                            </a:rPr>
                            <a:t>Linear 3DoF </a:t>
                          </a:r>
                        </a:p>
                        <a:p>
                          <a:pPr algn="just"/>
                          <a:r>
                            <a:rPr lang="it-IT" sz="1200">
                              <a:solidFill>
                                <a:srgbClr val="000000"/>
                              </a:solidFill>
                              <a:latin typeface="+mn-lt"/>
                            </a:rPr>
                            <a:t>Point Mass </a:t>
                          </a:r>
                        </a:p>
                        <a:p>
                          <a:pPr algn="just"/>
                          <a:r>
                            <a:rPr lang="it-IT" sz="1200">
                              <a:solidFill>
                                <a:srgbClr val="000000"/>
                              </a:solidFill>
                              <a:latin typeface="+mn-lt"/>
                            </a:rPr>
                            <a:t>Double Integrator</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stretch>
                            <a:fillRect l="-200000" t="-45614" r="-412" b="-72807"/>
                          </a:stretch>
                        </a:blipFill>
                      </a:tcPr>
                    </a:tc>
                    <a:extLst>
                      <a:ext uri="{0D108BD9-81ED-4DB2-BD59-A6C34878D82A}">
                        <a16:rowId xmlns:a16="http://schemas.microsoft.com/office/drawing/2014/main" val="2291824927"/>
                      </a:ext>
                    </a:extLst>
                  </a:tr>
                  <a:tr h="497559">
                    <a:tc>
                      <a:txBody>
                        <a:bodyPr/>
                        <a:lstStyle/>
                        <a:p>
                          <a:pPr algn="ctr"/>
                          <a:r>
                            <a:rPr lang="it-IT" sz="1200" b="0">
                              <a:solidFill>
                                <a:srgbClr val="000000"/>
                              </a:solidFill>
                              <a:latin typeface="+mn-lt"/>
                            </a:rPr>
                            <a:t>Quadcopter</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a:r>
                            <a:rPr lang="it-IT" sz="1200">
                              <a:solidFill>
                                <a:srgbClr val="000000"/>
                              </a:solidFill>
                              <a:latin typeface="+mn-lt"/>
                            </a:rPr>
                            <a:t>Non-Linear 6DoF</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blipFill>
                          <a:blip r:embed="rId4"/>
                          <a:stretch>
                            <a:fillRect l="-200000" t="-202439" r="-412" b="-1220"/>
                          </a:stretch>
                        </a:blipFill>
                      </a:tcPr>
                    </a:tc>
                    <a:extLst>
                      <a:ext uri="{0D108BD9-81ED-4DB2-BD59-A6C34878D82A}">
                        <a16:rowId xmlns:a16="http://schemas.microsoft.com/office/drawing/2014/main" val="2516571666"/>
                      </a:ext>
                    </a:extLst>
                  </a:tr>
                </a:tbl>
              </a:graphicData>
            </a:graphic>
          </p:graphicFrame>
        </mc:Fallback>
      </mc:AlternateContent>
      <p:sp>
        <p:nvSpPr>
          <p:cNvPr id="9" name="Rectangle 8">
            <a:extLst>
              <a:ext uri="{FF2B5EF4-FFF2-40B4-BE49-F238E27FC236}">
                <a16:creationId xmlns:a16="http://schemas.microsoft.com/office/drawing/2014/main" id="{3EF30D8C-5C96-4487-6224-DE286DA5874B}"/>
              </a:ext>
            </a:extLst>
          </p:cNvPr>
          <p:cNvSpPr/>
          <p:nvPr/>
        </p:nvSpPr>
        <p:spPr>
          <a:xfrm>
            <a:off x="347112" y="3074126"/>
            <a:ext cx="4433739" cy="1097824"/>
          </a:xfrm>
          <a:prstGeom prst="rect">
            <a:avLst/>
          </a:prstGeom>
          <a:solidFill>
            <a:srgbClr val="FEFDE4"/>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indent="-400050" algn="just">
              <a:lnSpc>
                <a:spcPct val="150000"/>
              </a:lnSpc>
              <a:buFont typeface="+mj-lt"/>
              <a:buAutoNum type="romanUcPeriod"/>
            </a:pPr>
            <a:r>
              <a:rPr lang="it-IT" sz="1200" b="1" err="1">
                <a:solidFill>
                  <a:srgbClr val="000000"/>
                </a:solidFill>
                <a:latin typeface="+mn-lt"/>
              </a:rPr>
              <a:t>Approaching</a:t>
            </a:r>
            <a:r>
              <a:rPr lang="it-IT" sz="1200" b="1">
                <a:solidFill>
                  <a:srgbClr val="000000"/>
                </a:solidFill>
                <a:latin typeface="+mn-lt"/>
              </a:rPr>
              <a:t> </a:t>
            </a:r>
            <a:r>
              <a:rPr lang="it-IT" sz="1200" b="1" err="1">
                <a:solidFill>
                  <a:srgbClr val="000000"/>
                </a:solidFill>
                <a:latin typeface="+mn-lt"/>
              </a:rPr>
              <a:t>Phase</a:t>
            </a:r>
            <a:r>
              <a:rPr lang="it-IT" sz="1200">
                <a:solidFill>
                  <a:srgbClr val="000000"/>
                </a:solidFill>
                <a:latin typeface="+mn-lt"/>
              </a:rPr>
              <a:t>:	</a:t>
            </a:r>
            <a:r>
              <a:rPr lang="it-IT" sz="1200" i="1">
                <a:solidFill>
                  <a:srgbClr val="000000"/>
                </a:solidFill>
                <a:latin typeface="+mn-lt"/>
              </a:rPr>
              <a:t>Leader-Following Consensus </a:t>
            </a:r>
            <a:r>
              <a:rPr lang="it-IT" sz="1200" i="1" err="1">
                <a:solidFill>
                  <a:srgbClr val="000000"/>
                </a:solidFill>
                <a:latin typeface="+mn-lt"/>
              </a:rPr>
              <a:t>Algorithm</a:t>
            </a:r>
            <a:endParaRPr lang="it-IT" sz="1200" i="1">
              <a:solidFill>
                <a:srgbClr val="000000"/>
              </a:solidFill>
              <a:latin typeface="+mn-lt"/>
            </a:endParaRPr>
          </a:p>
          <a:p>
            <a:pPr marL="400050" indent="-400050" algn="just">
              <a:lnSpc>
                <a:spcPct val="150000"/>
              </a:lnSpc>
              <a:buFont typeface="+mj-lt"/>
              <a:buAutoNum type="romanUcPeriod"/>
            </a:pPr>
            <a:r>
              <a:rPr lang="it-IT" sz="1200" b="1">
                <a:solidFill>
                  <a:srgbClr val="000000"/>
                </a:solidFill>
                <a:latin typeface="+mn-lt"/>
              </a:rPr>
              <a:t>Landing </a:t>
            </a:r>
            <a:r>
              <a:rPr lang="it-IT" sz="1200" b="1" err="1">
                <a:solidFill>
                  <a:srgbClr val="000000"/>
                </a:solidFill>
                <a:latin typeface="+mn-lt"/>
              </a:rPr>
              <a:t>Phase</a:t>
            </a:r>
            <a:r>
              <a:rPr lang="it-IT" sz="1200">
                <a:solidFill>
                  <a:srgbClr val="000000"/>
                </a:solidFill>
                <a:latin typeface="+mn-lt"/>
              </a:rPr>
              <a:t>: 	</a:t>
            </a:r>
            <a:r>
              <a:rPr lang="it-IT" sz="1200" i="1">
                <a:solidFill>
                  <a:srgbClr val="000000"/>
                </a:solidFill>
                <a:latin typeface="+mn-lt"/>
              </a:rPr>
              <a:t>LQR </a:t>
            </a:r>
            <a:r>
              <a:rPr lang="it-IT" sz="1200" i="1" err="1">
                <a:solidFill>
                  <a:srgbClr val="000000"/>
                </a:solidFill>
                <a:latin typeface="+mn-lt"/>
              </a:rPr>
              <a:t>Algorithm</a:t>
            </a:r>
            <a:endParaRPr lang="it-IT" sz="1200" i="1">
              <a:solidFill>
                <a:srgbClr val="000000"/>
              </a:solidFill>
              <a:latin typeface="+mn-lt"/>
            </a:endParaRPr>
          </a:p>
        </p:txBody>
      </p:sp>
      <p:sp>
        <p:nvSpPr>
          <p:cNvPr id="4" name="Oval 3">
            <a:extLst>
              <a:ext uri="{FF2B5EF4-FFF2-40B4-BE49-F238E27FC236}">
                <a16:creationId xmlns:a16="http://schemas.microsoft.com/office/drawing/2014/main" id="{483A5EEB-3C64-A74E-7EE9-7AF7A584A424}"/>
              </a:ext>
            </a:extLst>
          </p:cNvPr>
          <p:cNvSpPr/>
          <p:nvPr/>
        </p:nvSpPr>
        <p:spPr>
          <a:xfrm>
            <a:off x="8595360" y="4669973"/>
            <a:ext cx="228600" cy="236763"/>
          </a:xfrm>
          <a:prstGeom prst="ellipse">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000">
                <a:solidFill>
                  <a:srgbClr val="000000"/>
                </a:solidFill>
              </a:rPr>
              <a:t>3</a:t>
            </a:r>
          </a:p>
        </p:txBody>
      </p:sp>
    </p:spTree>
    <p:extLst>
      <p:ext uri="{BB962C8B-B14F-4D97-AF65-F5344CB8AC3E}">
        <p14:creationId xmlns:p14="http://schemas.microsoft.com/office/powerpoint/2010/main" val="2701865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4C3F-6243-06F8-9740-77462E96D8AB}"/>
              </a:ext>
            </a:extLst>
          </p:cNvPr>
          <p:cNvSpPr>
            <a:spLocks noGrp="1"/>
          </p:cNvSpPr>
          <p:nvPr>
            <p:ph type="title"/>
          </p:nvPr>
        </p:nvSpPr>
        <p:spPr>
          <a:xfrm>
            <a:off x="720000" y="411480"/>
            <a:ext cx="1786436" cy="572700"/>
          </a:xfrm>
        </p:spPr>
        <p:txBody>
          <a:bodyPr/>
          <a:lstStyle/>
          <a:p>
            <a:r>
              <a:rPr lang="it-IT" sz="2800" err="1"/>
              <a:t>Objective</a:t>
            </a:r>
            <a:endParaRPr lang="it-IT" sz="2800"/>
          </a:p>
        </p:txBody>
      </p:sp>
      <p:sp>
        <p:nvSpPr>
          <p:cNvPr id="3" name="Google Shape;389;p44">
            <a:extLst>
              <a:ext uri="{FF2B5EF4-FFF2-40B4-BE49-F238E27FC236}">
                <a16:creationId xmlns:a16="http://schemas.microsoft.com/office/drawing/2014/main" id="{768A6D70-72D8-16CE-4583-46D0BB4B2C5B}"/>
              </a:ext>
            </a:extLst>
          </p:cNvPr>
          <p:cNvSpPr txBox="1">
            <a:spLocks/>
          </p:cNvSpPr>
          <p:nvPr/>
        </p:nvSpPr>
        <p:spPr>
          <a:xfrm>
            <a:off x="722376" y="1000630"/>
            <a:ext cx="7499060" cy="5959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mn-lt"/>
              </a:rPr>
              <a:t>Make the drone rejoin the train and land on it while the train is still in movement</a:t>
            </a:r>
          </a:p>
        </p:txBody>
      </p:sp>
      <p:pic>
        <p:nvPicPr>
          <p:cNvPr id="4" name="Graphic 3" descr="Quadcopter with solid fill">
            <a:extLst>
              <a:ext uri="{FF2B5EF4-FFF2-40B4-BE49-F238E27FC236}">
                <a16:creationId xmlns:a16="http://schemas.microsoft.com/office/drawing/2014/main" id="{A13E234D-1D94-CEA8-EDAC-D8745746A9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6727" y="1734093"/>
            <a:ext cx="914400" cy="914400"/>
          </a:xfrm>
          <a:prstGeom prst="rect">
            <a:avLst/>
          </a:prstGeom>
        </p:spPr>
      </p:pic>
      <p:grpSp>
        <p:nvGrpSpPr>
          <p:cNvPr id="5" name="Group 4">
            <a:extLst>
              <a:ext uri="{FF2B5EF4-FFF2-40B4-BE49-F238E27FC236}">
                <a16:creationId xmlns:a16="http://schemas.microsoft.com/office/drawing/2014/main" id="{64374E57-2077-6EDE-3CC9-152F4DBFA608}"/>
              </a:ext>
            </a:extLst>
          </p:cNvPr>
          <p:cNvGrpSpPr/>
          <p:nvPr/>
        </p:nvGrpSpPr>
        <p:grpSpPr>
          <a:xfrm>
            <a:off x="550925" y="1436096"/>
            <a:ext cx="524292" cy="2771776"/>
            <a:chOff x="96194" y="1530803"/>
            <a:chExt cx="524292" cy="2771776"/>
          </a:xfrm>
        </p:grpSpPr>
        <p:cxnSp>
          <p:nvCxnSpPr>
            <p:cNvPr id="6" name="Straight Arrow Connector 5">
              <a:extLst>
                <a:ext uri="{FF2B5EF4-FFF2-40B4-BE49-F238E27FC236}">
                  <a16:creationId xmlns:a16="http://schemas.microsoft.com/office/drawing/2014/main" id="{2AC9EFAE-2F83-A570-BC85-FF232E586CEC}"/>
                </a:ext>
              </a:extLst>
            </p:cNvPr>
            <p:cNvCxnSpPr>
              <a:cxnSpLocks/>
            </p:cNvCxnSpPr>
            <p:nvPr/>
          </p:nvCxnSpPr>
          <p:spPr>
            <a:xfrm flipV="1">
              <a:off x="563336" y="1722664"/>
              <a:ext cx="0" cy="25799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B097386-692F-8D0A-E5FF-99A8E122ED8D}"/>
                </a:ext>
              </a:extLst>
            </p:cNvPr>
            <p:cNvSpPr txBox="1"/>
            <p:nvPr/>
          </p:nvSpPr>
          <p:spPr>
            <a:xfrm>
              <a:off x="390879" y="1530803"/>
              <a:ext cx="45719" cy="307777"/>
            </a:xfrm>
            <a:prstGeom prst="rect">
              <a:avLst/>
            </a:prstGeom>
            <a:noFill/>
          </p:spPr>
          <p:txBody>
            <a:bodyPr wrap="square" rtlCol="0">
              <a:spAutoFit/>
            </a:bodyPr>
            <a:lstStyle/>
            <a:p>
              <a:r>
                <a:rPr lang="it-IT">
                  <a:latin typeface="+mn-lt"/>
                  <a:cs typeface="Arial" panose="020B0604020202020204" pitchFamily="34" charset="0"/>
                </a:rPr>
                <a:t>z</a:t>
              </a:r>
            </a:p>
          </p:txBody>
        </p:sp>
        <p:cxnSp>
          <p:nvCxnSpPr>
            <p:cNvPr id="8" name="Straight Connector 7">
              <a:extLst>
                <a:ext uri="{FF2B5EF4-FFF2-40B4-BE49-F238E27FC236}">
                  <a16:creationId xmlns:a16="http://schemas.microsoft.com/office/drawing/2014/main" id="{733EEFCE-C76E-86BB-5D15-1F880FEB8FF5}"/>
                </a:ext>
              </a:extLst>
            </p:cNvPr>
            <p:cNvCxnSpPr>
              <a:cxnSpLocks/>
            </p:cNvCxnSpPr>
            <p:nvPr/>
          </p:nvCxnSpPr>
          <p:spPr>
            <a:xfrm>
              <a:off x="506186" y="2286000"/>
              <a:ext cx="1143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A814EFAD-A93F-E667-00AA-754281D2A6C3}"/>
                </a:ext>
              </a:extLst>
            </p:cNvPr>
            <p:cNvCxnSpPr>
              <a:cxnSpLocks/>
            </p:cNvCxnSpPr>
            <p:nvPr/>
          </p:nvCxnSpPr>
          <p:spPr>
            <a:xfrm>
              <a:off x="503465" y="3589564"/>
              <a:ext cx="114300"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CEA6BBF-EDF7-67BB-5071-3C497F093FC6}"/>
                </a:ext>
              </a:extLst>
            </p:cNvPr>
            <p:cNvSpPr txBox="1"/>
            <p:nvPr/>
          </p:nvSpPr>
          <p:spPr>
            <a:xfrm>
              <a:off x="96194" y="2147500"/>
              <a:ext cx="478960" cy="276999"/>
            </a:xfrm>
            <a:prstGeom prst="rect">
              <a:avLst/>
            </a:prstGeom>
            <a:noFill/>
          </p:spPr>
          <p:txBody>
            <a:bodyPr wrap="square" rtlCol="0">
              <a:spAutoFit/>
            </a:bodyPr>
            <a:lstStyle/>
            <a:p>
              <a:r>
                <a:rPr lang="it-IT" sz="1200">
                  <a:latin typeface="+mn-lt"/>
                  <a:cs typeface="Arial" panose="020B0604020202020204" pitchFamily="34" charset="0"/>
                </a:rPr>
                <a:t>6 m</a:t>
              </a:r>
            </a:p>
          </p:txBody>
        </p:sp>
        <p:sp>
          <p:nvSpPr>
            <p:cNvPr id="11" name="TextBox 10">
              <a:extLst>
                <a:ext uri="{FF2B5EF4-FFF2-40B4-BE49-F238E27FC236}">
                  <a16:creationId xmlns:a16="http://schemas.microsoft.com/office/drawing/2014/main" id="{2A4F5EE2-1A34-1075-3613-D746056604A6}"/>
                </a:ext>
              </a:extLst>
            </p:cNvPr>
            <p:cNvSpPr txBox="1"/>
            <p:nvPr/>
          </p:nvSpPr>
          <p:spPr>
            <a:xfrm>
              <a:off x="109802" y="3445916"/>
              <a:ext cx="478960" cy="276999"/>
            </a:xfrm>
            <a:prstGeom prst="rect">
              <a:avLst/>
            </a:prstGeom>
            <a:noFill/>
          </p:spPr>
          <p:txBody>
            <a:bodyPr wrap="square" rtlCol="0">
              <a:spAutoFit/>
            </a:bodyPr>
            <a:lstStyle/>
            <a:p>
              <a:r>
                <a:rPr lang="it-IT" sz="1200">
                  <a:latin typeface="+mn-lt"/>
                  <a:cs typeface="Arial" panose="020B0604020202020204" pitchFamily="34" charset="0"/>
                </a:rPr>
                <a:t>3 m</a:t>
              </a:r>
            </a:p>
          </p:txBody>
        </p:sp>
      </p:grpSp>
      <p:grpSp>
        <p:nvGrpSpPr>
          <p:cNvPr id="12" name="Group 11">
            <a:extLst>
              <a:ext uri="{FF2B5EF4-FFF2-40B4-BE49-F238E27FC236}">
                <a16:creationId xmlns:a16="http://schemas.microsoft.com/office/drawing/2014/main" id="{E914922B-C5B7-027D-F50F-9A63A9A402C3}"/>
              </a:ext>
            </a:extLst>
          </p:cNvPr>
          <p:cNvGrpSpPr/>
          <p:nvPr/>
        </p:nvGrpSpPr>
        <p:grpSpPr>
          <a:xfrm>
            <a:off x="1986219" y="4224201"/>
            <a:ext cx="1045029" cy="276999"/>
            <a:chOff x="2204357" y="4207872"/>
            <a:chExt cx="1045029" cy="276999"/>
          </a:xfrm>
        </p:grpSpPr>
        <p:cxnSp>
          <p:nvCxnSpPr>
            <p:cNvPr id="13" name="Straight Arrow Connector 12">
              <a:extLst>
                <a:ext uri="{FF2B5EF4-FFF2-40B4-BE49-F238E27FC236}">
                  <a16:creationId xmlns:a16="http://schemas.microsoft.com/office/drawing/2014/main" id="{9D7E4E24-BC6A-0F2D-09A4-507E90951C6A}"/>
                </a:ext>
              </a:extLst>
            </p:cNvPr>
            <p:cNvCxnSpPr>
              <a:cxnSpLocks/>
            </p:cNvCxnSpPr>
            <p:nvPr/>
          </p:nvCxnSpPr>
          <p:spPr>
            <a:xfrm>
              <a:off x="2204357" y="4207872"/>
              <a:ext cx="104502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1DDC780-815E-2A13-83BA-3414EA47E278}"/>
                </a:ext>
              </a:extLst>
            </p:cNvPr>
            <p:cNvSpPr txBox="1"/>
            <p:nvPr/>
          </p:nvSpPr>
          <p:spPr>
            <a:xfrm>
              <a:off x="2435683" y="4207872"/>
              <a:ext cx="582375" cy="276999"/>
            </a:xfrm>
            <a:prstGeom prst="rect">
              <a:avLst/>
            </a:prstGeom>
            <a:noFill/>
          </p:spPr>
          <p:txBody>
            <a:bodyPr wrap="square" rtlCol="0">
              <a:spAutoFit/>
            </a:bodyPr>
            <a:lstStyle/>
            <a:p>
              <a:r>
                <a:rPr lang="it-IT" sz="1200">
                  <a:latin typeface="+mn-lt"/>
                  <a:cs typeface="Arial" panose="020B0604020202020204" pitchFamily="34" charset="0"/>
                </a:rPr>
                <a:t>900 m</a:t>
              </a:r>
            </a:p>
          </p:txBody>
        </p:sp>
      </p:grpSp>
      <p:grpSp>
        <p:nvGrpSpPr>
          <p:cNvPr id="15" name="Group 14">
            <a:extLst>
              <a:ext uri="{FF2B5EF4-FFF2-40B4-BE49-F238E27FC236}">
                <a16:creationId xmlns:a16="http://schemas.microsoft.com/office/drawing/2014/main" id="{7C94DCAD-03DC-9414-ACC5-2D69B10B868A}"/>
              </a:ext>
            </a:extLst>
          </p:cNvPr>
          <p:cNvGrpSpPr/>
          <p:nvPr/>
        </p:nvGrpSpPr>
        <p:grpSpPr>
          <a:xfrm>
            <a:off x="2926294" y="3187337"/>
            <a:ext cx="1582689" cy="914400"/>
            <a:chOff x="3144432" y="3171008"/>
            <a:chExt cx="1582689" cy="914400"/>
          </a:xfrm>
        </p:grpSpPr>
        <p:pic>
          <p:nvPicPr>
            <p:cNvPr id="16" name="Graphic 15" descr="Toy Train with solid fill">
              <a:extLst>
                <a:ext uri="{FF2B5EF4-FFF2-40B4-BE49-F238E27FC236}">
                  <a16:creationId xmlns:a16="http://schemas.microsoft.com/office/drawing/2014/main" id="{3CEC9963-E358-9B51-ED4E-5D0E08317C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4432" y="3171008"/>
              <a:ext cx="914400" cy="914400"/>
            </a:xfrm>
            <a:prstGeom prst="rect">
              <a:avLst/>
            </a:prstGeom>
          </p:spPr>
        </p:pic>
        <p:cxnSp>
          <p:nvCxnSpPr>
            <p:cNvPr id="17" name="Straight Arrow Connector 16">
              <a:extLst>
                <a:ext uri="{FF2B5EF4-FFF2-40B4-BE49-F238E27FC236}">
                  <a16:creationId xmlns:a16="http://schemas.microsoft.com/office/drawing/2014/main" id="{B29F4B36-ABE3-1551-BDA9-FE493518CB06}"/>
                </a:ext>
              </a:extLst>
            </p:cNvPr>
            <p:cNvCxnSpPr/>
            <p:nvPr/>
          </p:nvCxnSpPr>
          <p:spPr>
            <a:xfrm>
              <a:off x="3867749" y="3655379"/>
              <a:ext cx="6041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92B2629B-A315-C2B9-284F-B58ACA72090F}"/>
                </a:ext>
              </a:extLst>
            </p:cNvPr>
            <p:cNvSpPr txBox="1"/>
            <p:nvPr/>
          </p:nvSpPr>
          <p:spPr>
            <a:xfrm>
              <a:off x="3980091" y="3679349"/>
              <a:ext cx="747030" cy="276998"/>
            </a:xfrm>
            <a:prstGeom prst="rect">
              <a:avLst/>
            </a:prstGeom>
            <a:noFill/>
          </p:spPr>
          <p:txBody>
            <a:bodyPr wrap="square" rtlCol="0">
              <a:spAutoFit/>
            </a:bodyPr>
            <a:lstStyle/>
            <a:p>
              <a:r>
                <a:rPr lang="it-IT" sz="1200">
                  <a:latin typeface="+mn-lt"/>
                  <a:cs typeface="Arial" panose="020B0604020202020204" pitchFamily="34" charset="0"/>
                </a:rPr>
                <a:t>40 km/h</a:t>
              </a:r>
            </a:p>
          </p:txBody>
        </p:sp>
      </p:grpSp>
      <p:sp>
        <p:nvSpPr>
          <p:cNvPr id="20" name="Oval 19">
            <a:extLst>
              <a:ext uri="{FF2B5EF4-FFF2-40B4-BE49-F238E27FC236}">
                <a16:creationId xmlns:a16="http://schemas.microsoft.com/office/drawing/2014/main" id="{6712BD8A-81FB-16CB-23BD-374677AD9DAF}"/>
              </a:ext>
            </a:extLst>
          </p:cNvPr>
          <p:cNvSpPr/>
          <p:nvPr/>
        </p:nvSpPr>
        <p:spPr>
          <a:xfrm>
            <a:off x="8595360" y="4669973"/>
            <a:ext cx="228600" cy="236763"/>
          </a:xfrm>
          <a:prstGeom prst="ellipse">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000">
                <a:solidFill>
                  <a:srgbClr val="000000"/>
                </a:solidFill>
              </a:rPr>
              <a:t>4</a:t>
            </a:r>
          </a:p>
        </p:txBody>
      </p:sp>
    </p:spTree>
    <p:extLst>
      <p:ext uri="{BB962C8B-B14F-4D97-AF65-F5344CB8AC3E}">
        <p14:creationId xmlns:p14="http://schemas.microsoft.com/office/powerpoint/2010/main" val="386983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37" presetClass="path" presetSubtype="0" accel="50000" decel="50000" fill="hold" nodeType="withEffect">
                                  <p:stCondLst>
                                    <p:cond delay="0"/>
                                  </p:stCondLst>
                                  <p:childTnLst>
                                    <p:animMotion origin="layout" path="M -4.16667E-6 4.07407E-6 C 0.04566 0.05555 0.07622 0.05926 0.12275 0.075 C 0.17014 0.08981 0.21546 0.1003 0.27014 0.11018 C 0.32448 0.12006 0.3875 0.1287 0.45157 0.13364 C 0.51546 0.13827 0.62032 0.12777 0.65365 0.13858 C 0.65678 0.20401 0.65313 0.13364 0.65452 0.18919 " pathEditMode="relative" rAng="0" ptsTypes="AAAAAA">
                                      <p:cBhvr>
                                        <p:cTn id="8" dur="3000" fill="hold"/>
                                        <p:tgtEl>
                                          <p:spTgt spid="4"/>
                                        </p:tgtEl>
                                        <p:attrNameLst>
                                          <p:attrName>ppt_x</p:attrName>
                                          <p:attrName>ppt_y</p:attrName>
                                        </p:attrNameLst>
                                      </p:cBhvr>
                                      <p:rCtr x="32743" y="9444"/>
                                    </p:animMotion>
                                  </p:childTnLst>
                                </p:cTn>
                              </p:par>
                              <p:par>
                                <p:cTn id="9" presetID="42" presetClass="path" presetSubtype="0" accel="50000" decel="50000" fill="hold" nodeType="withEffect">
                                  <p:stCondLst>
                                    <p:cond delay="0"/>
                                  </p:stCondLst>
                                  <p:childTnLst>
                                    <p:animMotion origin="layout" path="M -3.61111E-6 -1.97531E-6 L 0.48125 -1.97531E-6 " pathEditMode="relative" rAng="0" ptsTypes="AA">
                                      <p:cBhvr>
                                        <p:cTn id="10" dur="3000" fill="hold"/>
                                        <p:tgtEl>
                                          <p:spTgt spid="15"/>
                                        </p:tgtEl>
                                        <p:attrNameLst>
                                          <p:attrName>ppt_x</p:attrName>
                                          <p:attrName>ppt_y</p:attrName>
                                        </p:attrNameLst>
                                      </p:cBhvr>
                                      <p:rCtr x="2406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1"/>
        <p:cNvGrpSpPr/>
        <p:nvPr/>
      </p:nvGrpSpPr>
      <p:grpSpPr>
        <a:xfrm>
          <a:off x="0" y="0"/>
          <a:ext cx="0" cy="0"/>
          <a:chOff x="0" y="0"/>
          <a:chExt cx="0" cy="0"/>
        </a:xfrm>
      </p:grpSpPr>
      <p:sp>
        <p:nvSpPr>
          <p:cNvPr id="312" name="Google Shape;312;p42"/>
          <p:cNvSpPr txBox="1">
            <a:spLocks noGrp="1"/>
          </p:cNvSpPr>
          <p:nvPr>
            <p:ph type="title"/>
          </p:nvPr>
        </p:nvSpPr>
        <p:spPr>
          <a:xfrm>
            <a:off x="720000" y="411480"/>
            <a:ext cx="170717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latin typeface="Righteous" panose="020B0604020202020204" charset="0"/>
              </a:rPr>
              <a:t>Planning</a:t>
            </a:r>
            <a:endParaRPr sz="2800">
              <a:latin typeface="Righteous" panose="020B0604020202020204" charset="0"/>
            </a:endParaRPr>
          </a:p>
        </p:txBody>
      </p:sp>
      <p:sp>
        <p:nvSpPr>
          <p:cNvPr id="313" name="Google Shape;313;p42"/>
          <p:cNvSpPr/>
          <p:nvPr/>
        </p:nvSpPr>
        <p:spPr>
          <a:xfrm>
            <a:off x="717553" y="2597977"/>
            <a:ext cx="666000" cy="666000"/>
          </a:xfrm>
          <a:prstGeom prst="rect">
            <a:avLst/>
          </a:prstGeom>
          <a:solidFill>
            <a:schemeClr val="lt2"/>
          </a:solidFill>
          <a:ln w="1143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2"/>
          <p:cNvSpPr/>
          <p:nvPr/>
        </p:nvSpPr>
        <p:spPr>
          <a:xfrm>
            <a:off x="2550174" y="2597977"/>
            <a:ext cx="666000" cy="666000"/>
          </a:xfrm>
          <a:prstGeom prst="rect">
            <a:avLst/>
          </a:prstGeom>
          <a:solidFill>
            <a:schemeClr val="lt2"/>
          </a:solidFill>
          <a:ln w="1143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2"/>
          <p:cNvSpPr/>
          <p:nvPr/>
        </p:nvSpPr>
        <p:spPr>
          <a:xfrm>
            <a:off x="4382795" y="2597977"/>
            <a:ext cx="666000" cy="666000"/>
          </a:xfrm>
          <a:prstGeom prst="rect">
            <a:avLst/>
          </a:prstGeom>
          <a:solidFill>
            <a:schemeClr val="lt2"/>
          </a:solidFill>
          <a:ln w="1143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2"/>
          <p:cNvSpPr/>
          <p:nvPr/>
        </p:nvSpPr>
        <p:spPr>
          <a:xfrm>
            <a:off x="6215416" y="2597977"/>
            <a:ext cx="666000" cy="666000"/>
          </a:xfrm>
          <a:prstGeom prst="rect">
            <a:avLst/>
          </a:prstGeom>
          <a:solidFill>
            <a:schemeClr val="lt2"/>
          </a:solidFill>
          <a:ln w="1143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2"/>
          <p:cNvSpPr txBox="1"/>
          <p:nvPr/>
        </p:nvSpPr>
        <p:spPr>
          <a:xfrm>
            <a:off x="2749647" y="3436257"/>
            <a:ext cx="2011800" cy="539296"/>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1"/>
                </a:solidFill>
                <a:latin typeface="+mn-lt"/>
                <a:ea typeface="Righteous"/>
                <a:cs typeface="Righteous"/>
                <a:sym typeface="Righteous"/>
              </a:rPr>
              <a:t>Algorithms implementation</a:t>
            </a:r>
            <a:endParaRPr sz="1600">
              <a:solidFill>
                <a:schemeClr val="dk1"/>
              </a:solidFill>
              <a:latin typeface="+mn-lt"/>
              <a:ea typeface="Righteous"/>
              <a:cs typeface="Righteous"/>
              <a:sym typeface="Righteous"/>
            </a:endParaRPr>
          </a:p>
        </p:txBody>
      </p:sp>
      <p:sp>
        <p:nvSpPr>
          <p:cNvPr id="318" name="Google Shape;318;p42"/>
          <p:cNvSpPr txBox="1"/>
          <p:nvPr/>
        </p:nvSpPr>
        <p:spPr>
          <a:xfrm>
            <a:off x="4582370" y="1609344"/>
            <a:ext cx="2569543" cy="929483"/>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a:solidFill>
                  <a:schemeClr val="dk1"/>
                </a:solidFill>
                <a:latin typeface="+mn-lt"/>
                <a:ea typeface="Lato" panose="020F0502020204030203" pitchFamily="34" charset="0"/>
                <a:cs typeface="Lato" panose="020F0502020204030203" pitchFamily="34" charset="0"/>
                <a:sym typeface="Lato"/>
              </a:rPr>
              <a:t>Code test in several cases of curvilinear train trajectory, with both vertical and oblique drone landing  </a:t>
            </a:r>
            <a:endParaRPr sz="1200">
              <a:solidFill>
                <a:schemeClr val="dk1"/>
              </a:solidFill>
              <a:latin typeface="+mn-lt"/>
              <a:ea typeface="Lato" panose="020F0502020204030203" pitchFamily="34" charset="0"/>
              <a:cs typeface="Lato" panose="020F0502020204030203" pitchFamily="34" charset="0"/>
              <a:sym typeface="Lato"/>
            </a:endParaRPr>
          </a:p>
        </p:txBody>
      </p:sp>
      <p:sp>
        <p:nvSpPr>
          <p:cNvPr id="319" name="Google Shape;319;p42"/>
          <p:cNvSpPr txBox="1"/>
          <p:nvPr/>
        </p:nvSpPr>
        <p:spPr>
          <a:xfrm>
            <a:off x="916922" y="1255475"/>
            <a:ext cx="1510256" cy="50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mn-lt"/>
                <a:ea typeface="Righteous"/>
                <a:cs typeface="Righteous"/>
                <a:sym typeface="Righteous"/>
              </a:rPr>
              <a:t>Research</a:t>
            </a:r>
            <a:endParaRPr>
              <a:solidFill>
                <a:schemeClr val="dk1"/>
              </a:solidFill>
              <a:latin typeface="+mn-lt"/>
              <a:ea typeface="Righteous"/>
              <a:cs typeface="Righteous"/>
              <a:sym typeface="Righteous"/>
            </a:endParaRPr>
          </a:p>
        </p:txBody>
      </p:sp>
      <p:sp>
        <p:nvSpPr>
          <p:cNvPr id="320" name="Google Shape;320;p42"/>
          <p:cNvSpPr txBox="1"/>
          <p:nvPr/>
        </p:nvSpPr>
        <p:spPr>
          <a:xfrm>
            <a:off x="916623" y="1605403"/>
            <a:ext cx="2127490" cy="864337"/>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a:solidFill>
                  <a:schemeClr val="dk1"/>
                </a:solidFill>
                <a:latin typeface="+mn-lt"/>
                <a:ea typeface="Lato"/>
                <a:cs typeface="Lato"/>
                <a:sym typeface="Lato"/>
              </a:rPr>
              <a:t>Literature research on drones trajectory tracking, consensus and LQR algorithms</a:t>
            </a:r>
            <a:endParaRPr sz="1200">
              <a:solidFill>
                <a:schemeClr val="dk1"/>
              </a:solidFill>
              <a:latin typeface="+mn-lt"/>
              <a:ea typeface="Lato"/>
              <a:cs typeface="Lato"/>
              <a:sym typeface="Lato"/>
            </a:endParaRPr>
          </a:p>
        </p:txBody>
      </p:sp>
      <p:sp>
        <p:nvSpPr>
          <p:cNvPr id="321" name="Google Shape;321;p42"/>
          <p:cNvSpPr txBox="1"/>
          <p:nvPr/>
        </p:nvSpPr>
        <p:spPr>
          <a:xfrm>
            <a:off x="2749196" y="3886200"/>
            <a:ext cx="2729039" cy="6654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a:solidFill>
                  <a:schemeClr val="dk1"/>
                </a:solidFill>
                <a:latin typeface="+mn-lt"/>
                <a:ea typeface="Lato"/>
                <a:cs typeface="Lato"/>
                <a:sym typeface="Lato"/>
              </a:rPr>
              <a:t>Parameters tuning in case of linear train  trajectory with drone vertical landing</a:t>
            </a:r>
            <a:endParaRPr sz="1200">
              <a:solidFill>
                <a:schemeClr val="dk1"/>
              </a:solidFill>
              <a:latin typeface="+mn-lt"/>
              <a:ea typeface="Lato"/>
              <a:cs typeface="Lato"/>
              <a:sym typeface="Lato"/>
            </a:endParaRPr>
          </a:p>
        </p:txBody>
      </p:sp>
      <p:sp>
        <p:nvSpPr>
          <p:cNvPr id="322" name="Google Shape;322;p42"/>
          <p:cNvSpPr txBox="1"/>
          <p:nvPr/>
        </p:nvSpPr>
        <p:spPr>
          <a:xfrm>
            <a:off x="4582072" y="1255475"/>
            <a:ext cx="2011800" cy="50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mn-lt"/>
                <a:ea typeface="Righteous"/>
                <a:cs typeface="Righteous"/>
                <a:sym typeface="Righteous"/>
              </a:rPr>
              <a:t>Testing</a:t>
            </a:r>
            <a:endParaRPr sz="2100">
              <a:solidFill>
                <a:schemeClr val="dk1"/>
              </a:solidFill>
              <a:latin typeface="+mn-lt"/>
              <a:ea typeface="Righteous"/>
              <a:cs typeface="Righteous"/>
              <a:sym typeface="Righteous"/>
            </a:endParaRPr>
          </a:p>
        </p:txBody>
      </p:sp>
      <p:sp>
        <p:nvSpPr>
          <p:cNvPr id="323" name="Google Shape;323;p42"/>
          <p:cNvSpPr txBox="1"/>
          <p:nvPr/>
        </p:nvSpPr>
        <p:spPr>
          <a:xfrm>
            <a:off x="6414645" y="3657600"/>
            <a:ext cx="2011800" cy="6654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a:solidFill>
                  <a:schemeClr val="dk1"/>
                </a:solidFill>
                <a:latin typeface="+mn-lt"/>
                <a:ea typeface="Lato" panose="020F0502020204030203" pitchFamily="34" charset="0"/>
                <a:cs typeface="Lato" panose="020F0502020204030203" pitchFamily="34" charset="0"/>
                <a:sym typeface="Lato"/>
              </a:rPr>
              <a:t>Graphs and visualization of results</a:t>
            </a:r>
            <a:endParaRPr sz="1200">
              <a:solidFill>
                <a:schemeClr val="dk1"/>
              </a:solidFill>
              <a:latin typeface="+mn-lt"/>
              <a:ea typeface="Lato" panose="020F0502020204030203" pitchFamily="34" charset="0"/>
              <a:cs typeface="Lato" panose="020F0502020204030203" pitchFamily="34" charset="0"/>
              <a:sym typeface="Lato"/>
            </a:endParaRPr>
          </a:p>
        </p:txBody>
      </p:sp>
      <p:sp>
        <p:nvSpPr>
          <p:cNvPr id="324" name="Google Shape;324;p42"/>
          <p:cNvSpPr txBox="1"/>
          <p:nvPr/>
        </p:nvSpPr>
        <p:spPr>
          <a:xfrm>
            <a:off x="6414647" y="3438144"/>
            <a:ext cx="2011800" cy="292308"/>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1"/>
                </a:solidFill>
                <a:latin typeface="+mn-lt"/>
                <a:ea typeface="Righteous"/>
                <a:cs typeface="Righteous"/>
                <a:sym typeface="Righteous"/>
              </a:rPr>
              <a:t>Results Validation </a:t>
            </a:r>
            <a:endParaRPr sz="1600">
              <a:solidFill>
                <a:schemeClr val="dk1"/>
              </a:solidFill>
              <a:latin typeface="+mn-lt"/>
              <a:ea typeface="Righteous"/>
              <a:cs typeface="Righteous"/>
              <a:sym typeface="Righteous"/>
            </a:endParaRPr>
          </a:p>
        </p:txBody>
      </p:sp>
      <p:cxnSp>
        <p:nvCxnSpPr>
          <p:cNvPr id="325" name="Google Shape;325;p42"/>
          <p:cNvCxnSpPr>
            <a:stCxn id="313" idx="3"/>
            <a:endCxn id="314" idx="1"/>
          </p:cNvCxnSpPr>
          <p:nvPr/>
        </p:nvCxnSpPr>
        <p:spPr>
          <a:xfrm>
            <a:off x="1383553" y="2930977"/>
            <a:ext cx="1166700" cy="0"/>
          </a:xfrm>
          <a:prstGeom prst="straightConnector1">
            <a:avLst/>
          </a:prstGeom>
          <a:noFill/>
          <a:ln w="19050" cap="flat" cmpd="sng">
            <a:solidFill>
              <a:srgbClr val="C00000"/>
            </a:solidFill>
            <a:prstDash val="solid"/>
            <a:round/>
            <a:headEnd type="none" w="med" len="med"/>
            <a:tailEnd type="none" w="med" len="med"/>
          </a:ln>
        </p:spPr>
      </p:cxnSp>
      <p:cxnSp>
        <p:nvCxnSpPr>
          <p:cNvPr id="326" name="Google Shape;326;p42"/>
          <p:cNvCxnSpPr>
            <a:stCxn id="314" idx="3"/>
            <a:endCxn id="315" idx="1"/>
          </p:cNvCxnSpPr>
          <p:nvPr/>
        </p:nvCxnSpPr>
        <p:spPr>
          <a:xfrm>
            <a:off x="3216174" y="2930977"/>
            <a:ext cx="1166700" cy="0"/>
          </a:xfrm>
          <a:prstGeom prst="straightConnector1">
            <a:avLst/>
          </a:prstGeom>
          <a:noFill/>
          <a:ln w="19050" cap="flat" cmpd="sng">
            <a:solidFill>
              <a:srgbClr val="C00000"/>
            </a:solidFill>
            <a:prstDash val="solid"/>
            <a:round/>
            <a:headEnd type="none" w="med" len="med"/>
            <a:tailEnd type="none" w="med" len="med"/>
          </a:ln>
        </p:spPr>
      </p:cxnSp>
      <p:cxnSp>
        <p:nvCxnSpPr>
          <p:cNvPr id="327" name="Google Shape;327;p42"/>
          <p:cNvCxnSpPr>
            <a:stCxn id="315" idx="3"/>
            <a:endCxn id="316" idx="1"/>
          </p:cNvCxnSpPr>
          <p:nvPr/>
        </p:nvCxnSpPr>
        <p:spPr>
          <a:xfrm>
            <a:off x="5048795" y="2930977"/>
            <a:ext cx="1166700" cy="0"/>
          </a:xfrm>
          <a:prstGeom prst="straightConnector1">
            <a:avLst/>
          </a:prstGeom>
          <a:noFill/>
          <a:ln w="19050" cap="flat" cmpd="sng">
            <a:solidFill>
              <a:srgbClr val="C00000"/>
            </a:solidFill>
            <a:prstDash val="solid"/>
            <a:round/>
            <a:headEnd type="none" w="med" len="med"/>
            <a:tailEnd type="none" w="med" len="med"/>
          </a:ln>
        </p:spPr>
      </p:cxnSp>
      <p:cxnSp>
        <p:nvCxnSpPr>
          <p:cNvPr id="328" name="Google Shape;328;p42"/>
          <p:cNvCxnSpPr>
            <a:endCxn id="313" idx="1"/>
          </p:cNvCxnSpPr>
          <p:nvPr/>
        </p:nvCxnSpPr>
        <p:spPr>
          <a:xfrm>
            <a:off x="-16247" y="2930977"/>
            <a:ext cx="733800" cy="0"/>
          </a:xfrm>
          <a:prstGeom prst="straightConnector1">
            <a:avLst/>
          </a:prstGeom>
          <a:noFill/>
          <a:ln w="19050" cap="flat" cmpd="sng">
            <a:solidFill>
              <a:srgbClr val="C00000"/>
            </a:solidFill>
            <a:prstDash val="solid"/>
            <a:round/>
            <a:headEnd type="none" w="med" len="med"/>
            <a:tailEnd type="none" w="med" len="med"/>
          </a:ln>
        </p:spPr>
      </p:cxnSp>
      <p:sp>
        <p:nvSpPr>
          <p:cNvPr id="329" name="Google Shape;329;p42"/>
          <p:cNvSpPr/>
          <p:nvPr/>
        </p:nvSpPr>
        <p:spPr>
          <a:xfrm>
            <a:off x="773525" y="1251200"/>
            <a:ext cx="143100" cy="1404300"/>
          </a:xfrm>
          <a:prstGeom prst="rect">
            <a:avLst/>
          </a:prstGeom>
          <a:solidFill>
            <a:srgbClr val="FF0000">
              <a:alpha val="6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2606400" y="3206450"/>
            <a:ext cx="143100" cy="1404300"/>
          </a:xfrm>
          <a:prstGeom prst="rect">
            <a:avLst/>
          </a:prstGeom>
          <a:solidFill>
            <a:srgbClr val="FF0000">
              <a:alpha val="6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a:off x="4438975" y="1251200"/>
            <a:ext cx="143100" cy="1404300"/>
          </a:xfrm>
          <a:prstGeom prst="rect">
            <a:avLst/>
          </a:prstGeom>
          <a:solidFill>
            <a:srgbClr val="FF0000">
              <a:alpha val="6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2"/>
          <p:cNvSpPr/>
          <p:nvPr/>
        </p:nvSpPr>
        <p:spPr>
          <a:xfrm>
            <a:off x="6271550" y="3206450"/>
            <a:ext cx="143100" cy="1404300"/>
          </a:xfrm>
          <a:prstGeom prst="rect">
            <a:avLst/>
          </a:prstGeom>
          <a:solidFill>
            <a:srgbClr val="FF0000">
              <a:alpha val="6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raphic 8" descr="Books outline">
            <a:extLst>
              <a:ext uri="{FF2B5EF4-FFF2-40B4-BE49-F238E27FC236}">
                <a16:creationId xmlns:a16="http://schemas.microsoft.com/office/drawing/2014/main" id="{521F0012-A7E0-832F-6ED4-2B06F8801C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960" y="2706624"/>
            <a:ext cx="457200" cy="457200"/>
          </a:xfrm>
          <a:prstGeom prst="rect">
            <a:avLst/>
          </a:prstGeom>
        </p:spPr>
      </p:pic>
      <p:pic>
        <p:nvPicPr>
          <p:cNvPr id="12" name="Graphic 11" descr="Architecture outline">
            <a:extLst>
              <a:ext uri="{FF2B5EF4-FFF2-40B4-BE49-F238E27FC236}">
                <a16:creationId xmlns:a16="http://schemas.microsoft.com/office/drawing/2014/main" id="{C50F9D80-99A5-CB6E-8CB9-FC83C12B98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70048" y="2697480"/>
            <a:ext cx="457200" cy="457200"/>
          </a:xfrm>
          <a:prstGeom prst="rect">
            <a:avLst/>
          </a:prstGeom>
        </p:spPr>
      </p:pic>
      <p:pic>
        <p:nvPicPr>
          <p:cNvPr id="20" name="Graphic 19" descr="Clipboard Mixed outline">
            <a:extLst>
              <a:ext uri="{FF2B5EF4-FFF2-40B4-BE49-F238E27FC236}">
                <a16:creationId xmlns:a16="http://schemas.microsoft.com/office/drawing/2014/main" id="{DF343591-6EDE-0D30-DDFB-9B862019F8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80560" y="2697480"/>
            <a:ext cx="457200" cy="457200"/>
          </a:xfrm>
          <a:prstGeom prst="rect">
            <a:avLst/>
          </a:prstGeom>
        </p:spPr>
      </p:pic>
      <p:pic>
        <p:nvPicPr>
          <p:cNvPr id="24" name="Graphic 23" descr="Eye outline">
            <a:extLst>
              <a:ext uri="{FF2B5EF4-FFF2-40B4-BE49-F238E27FC236}">
                <a16:creationId xmlns:a16="http://schemas.microsoft.com/office/drawing/2014/main" id="{EC968735-B5B4-DE9B-6D00-E5DA9C06C3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18504" y="2697480"/>
            <a:ext cx="457200" cy="457200"/>
          </a:xfrm>
          <a:prstGeom prst="rect">
            <a:avLst/>
          </a:prstGeom>
        </p:spPr>
      </p:pic>
      <p:sp>
        <p:nvSpPr>
          <p:cNvPr id="4" name="Oval 3">
            <a:extLst>
              <a:ext uri="{FF2B5EF4-FFF2-40B4-BE49-F238E27FC236}">
                <a16:creationId xmlns:a16="http://schemas.microsoft.com/office/drawing/2014/main" id="{77453351-0EE2-9FAD-DE56-13BB9440113F}"/>
              </a:ext>
            </a:extLst>
          </p:cNvPr>
          <p:cNvSpPr/>
          <p:nvPr/>
        </p:nvSpPr>
        <p:spPr>
          <a:xfrm>
            <a:off x="8595360" y="4669973"/>
            <a:ext cx="228600" cy="236763"/>
          </a:xfrm>
          <a:prstGeom prst="ellipse">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000">
                <a:solidFill>
                  <a:srgbClr val="000000"/>
                </a:solidFill>
              </a:rPr>
              <a:t>5</a:t>
            </a:r>
          </a:p>
        </p:txBody>
      </p:sp>
    </p:spTree>
    <p:extLst>
      <p:ext uri="{BB962C8B-B14F-4D97-AF65-F5344CB8AC3E}">
        <p14:creationId xmlns:p14="http://schemas.microsoft.com/office/powerpoint/2010/main" val="165519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1000"/>
                                        <p:tgtEl>
                                          <p:spTgt spid="320"/>
                                        </p:tgtEl>
                                      </p:cBhvr>
                                    </p:animEffect>
                                    <p:anim calcmode="lin" valueType="num">
                                      <p:cBhvr>
                                        <p:cTn id="8" dur="1000" fill="hold"/>
                                        <p:tgtEl>
                                          <p:spTgt spid="320"/>
                                        </p:tgtEl>
                                        <p:attrNameLst>
                                          <p:attrName>ppt_x</p:attrName>
                                        </p:attrNameLst>
                                      </p:cBhvr>
                                      <p:tavLst>
                                        <p:tav tm="0">
                                          <p:val>
                                            <p:strVal val="#ppt_x"/>
                                          </p:val>
                                        </p:tav>
                                        <p:tav tm="100000">
                                          <p:val>
                                            <p:strVal val="#ppt_x"/>
                                          </p:val>
                                        </p:tav>
                                      </p:tavLst>
                                    </p:anim>
                                    <p:anim calcmode="lin" valueType="num">
                                      <p:cBhvr>
                                        <p:cTn id="9" dur="1000" fill="hold"/>
                                        <p:tgtEl>
                                          <p:spTgt spid="3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21"/>
                                        </p:tgtEl>
                                        <p:attrNameLst>
                                          <p:attrName>style.visibility</p:attrName>
                                        </p:attrNameLst>
                                      </p:cBhvr>
                                      <p:to>
                                        <p:strVal val="visible"/>
                                      </p:to>
                                    </p:set>
                                    <p:animEffect transition="in" filter="fade">
                                      <p:cBhvr>
                                        <p:cTn id="14" dur="1000"/>
                                        <p:tgtEl>
                                          <p:spTgt spid="321"/>
                                        </p:tgtEl>
                                      </p:cBhvr>
                                    </p:animEffect>
                                    <p:anim calcmode="lin" valueType="num">
                                      <p:cBhvr>
                                        <p:cTn id="15" dur="1000" fill="hold"/>
                                        <p:tgtEl>
                                          <p:spTgt spid="321"/>
                                        </p:tgtEl>
                                        <p:attrNameLst>
                                          <p:attrName>ppt_x</p:attrName>
                                        </p:attrNameLst>
                                      </p:cBhvr>
                                      <p:tavLst>
                                        <p:tav tm="0">
                                          <p:val>
                                            <p:strVal val="#ppt_x"/>
                                          </p:val>
                                        </p:tav>
                                        <p:tav tm="100000">
                                          <p:val>
                                            <p:strVal val="#ppt_x"/>
                                          </p:val>
                                        </p:tav>
                                      </p:tavLst>
                                    </p:anim>
                                    <p:anim calcmode="lin" valueType="num">
                                      <p:cBhvr>
                                        <p:cTn id="16" dur="1000" fill="hold"/>
                                        <p:tgtEl>
                                          <p:spTgt spid="3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18"/>
                                        </p:tgtEl>
                                        <p:attrNameLst>
                                          <p:attrName>style.visibility</p:attrName>
                                        </p:attrNameLst>
                                      </p:cBhvr>
                                      <p:to>
                                        <p:strVal val="visible"/>
                                      </p:to>
                                    </p:set>
                                    <p:animEffect transition="in" filter="fade">
                                      <p:cBhvr>
                                        <p:cTn id="21" dur="1000"/>
                                        <p:tgtEl>
                                          <p:spTgt spid="318"/>
                                        </p:tgtEl>
                                      </p:cBhvr>
                                    </p:animEffect>
                                    <p:anim calcmode="lin" valueType="num">
                                      <p:cBhvr>
                                        <p:cTn id="22" dur="1000" fill="hold"/>
                                        <p:tgtEl>
                                          <p:spTgt spid="318"/>
                                        </p:tgtEl>
                                        <p:attrNameLst>
                                          <p:attrName>ppt_x</p:attrName>
                                        </p:attrNameLst>
                                      </p:cBhvr>
                                      <p:tavLst>
                                        <p:tav tm="0">
                                          <p:val>
                                            <p:strVal val="#ppt_x"/>
                                          </p:val>
                                        </p:tav>
                                        <p:tav tm="100000">
                                          <p:val>
                                            <p:strVal val="#ppt_x"/>
                                          </p:val>
                                        </p:tav>
                                      </p:tavLst>
                                    </p:anim>
                                    <p:anim calcmode="lin" valueType="num">
                                      <p:cBhvr>
                                        <p:cTn id="23" dur="1000" fill="hold"/>
                                        <p:tgtEl>
                                          <p:spTgt spid="3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23"/>
                                        </p:tgtEl>
                                        <p:attrNameLst>
                                          <p:attrName>style.visibility</p:attrName>
                                        </p:attrNameLst>
                                      </p:cBhvr>
                                      <p:to>
                                        <p:strVal val="visible"/>
                                      </p:to>
                                    </p:set>
                                    <p:animEffect transition="in" filter="fade">
                                      <p:cBhvr>
                                        <p:cTn id="28" dur="1000"/>
                                        <p:tgtEl>
                                          <p:spTgt spid="323"/>
                                        </p:tgtEl>
                                      </p:cBhvr>
                                    </p:animEffect>
                                    <p:anim calcmode="lin" valueType="num">
                                      <p:cBhvr>
                                        <p:cTn id="29" dur="1000" fill="hold"/>
                                        <p:tgtEl>
                                          <p:spTgt spid="323"/>
                                        </p:tgtEl>
                                        <p:attrNameLst>
                                          <p:attrName>ppt_x</p:attrName>
                                        </p:attrNameLst>
                                      </p:cBhvr>
                                      <p:tavLst>
                                        <p:tav tm="0">
                                          <p:val>
                                            <p:strVal val="#ppt_x"/>
                                          </p:val>
                                        </p:tav>
                                        <p:tav tm="100000">
                                          <p:val>
                                            <p:strVal val="#ppt_x"/>
                                          </p:val>
                                        </p:tav>
                                      </p:tavLst>
                                    </p:anim>
                                    <p:anim calcmode="lin" valueType="num">
                                      <p:cBhvr>
                                        <p:cTn id="30" dur="1000" fill="hold"/>
                                        <p:tgtEl>
                                          <p:spTgt spid="3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0"/>
      <p:bldP spid="320" grpId="0"/>
      <p:bldP spid="321" grpId="0"/>
      <p:bldP spid="3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56"/>
          <p:cNvSpPr txBox="1">
            <a:spLocks noGrp="1"/>
          </p:cNvSpPr>
          <p:nvPr>
            <p:ph type="title"/>
          </p:nvPr>
        </p:nvSpPr>
        <p:spPr>
          <a:xfrm>
            <a:off x="722375" y="411480"/>
            <a:ext cx="4918468" cy="84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Control Strategy:</a:t>
            </a:r>
            <a:br>
              <a:rPr lang="en" sz="2800"/>
            </a:br>
            <a:r>
              <a:rPr lang="en" sz="2000"/>
              <a:t>Leader-Following Consensus Algorithm</a:t>
            </a:r>
            <a:endParaRPr/>
          </a:p>
        </p:txBody>
      </p:sp>
      <mc:AlternateContent xmlns:mc="http://schemas.openxmlformats.org/markup-compatibility/2006">
        <mc:Choice xmlns:a14="http://schemas.microsoft.com/office/drawing/2010/main" Requires="a14">
          <p:sp>
            <p:nvSpPr>
              <p:cNvPr id="718" name="Google Shape;718;p56"/>
              <p:cNvSpPr txBox="1">
                <a:spLocks noGrp="1"/>
              </p:cNvSpPr>
              <p:nvPr>
                <p:ph type="body" idx="1"/>
              </p:nvPr>
            </p:nvSpPr>
            <p:spPr>
              <a:xfrm>
                <a:off x="645273" y="1567606"/>
                <a:ext cx="4836726" cy="1569414"/>
              </a:xfrm>
              <a:prstGeom prst="rect">
                <a:avLst/>
              </a:prstGeom>
              <a:solidFill>
                <a:srgbClr val="FEFDE4">
                  <a:alpha val="92941"/>
                </a:srgbClr>
              </a:solidFill>
              <a:ln>
                <a:solidFill>
                  <a:srgbClr val="000000"/>
                </a:solidFill>
              </a:ln>
            </p:spPr>
            <p:txBody>
              <a:bodyPr spcFirstLastPara="1" wrap="square" lIns="91425" tIns="91425" rIns="91425" bIns="91425" anchor="ctr" anchorCtr="0">
                <a:noAutofit/>
              </a:bodyPr>
              <a:lstStyle/>
              <a:p>
                <a:pPr marL="0" lvl="0" indent="0" algn="just">
                  <a:lnSpc>
                    <a:spcPct val="114000"/>
                  </a:lnSpc>
                  <a:spcBef>
                    <a:spcPts val="1200"/>
                  </a:spcBef>
                  <a:buNone/>
                </a:pPr>
                <a:r>
                  <a:rPr lang="en-US" sz="1200" b="0">
                    <a:solidFill>
                      <a:srgbClr val="000000"/>
                    </a:solidFill>
                    <a:effectLst/>
                    <a:latin typeface="+mn-lt"/>
                  </a:rPr>
                  <a:t>Consensus algorithm with bounded </a:t>
                </a:r>
                <a:r>
                  <a:rPr lang="en-US" sz="1200">
                    <a:solidFill>
                      <a:srgbClr val="000000"/>
                    </a:solidFill>
                    <a:latin typeface="+mn-lt"/>
                  </a:rPr>
                  <a:t>control inputs along the axis x, y, and z</a:t>
                </a:r>
                <a:endParaRPr lang="it-IT" sz="1200" b="0" i="1">
                  <a:solidFill>
                    <a:srgbClr val="000000"/>
                  </a:solidFill>
                  <a:effectLst/>
                  <a:latin typeface="+mn-lt"/>
                </a:endParaRPr>
              </a:p>
              <a:p>
                <a:pPr marL="0" lvl="0" indent="0" algn="just" rtl="0">
                  <a:lnSpc>
                    <a:spcPct val="114000"/>
                  </a:lnSpc>
                  <a:spcBef>
                    <a:spcPts val="0"/>
                  </a:spcBef>
                  <a:spcAft>
                    <a:spcPts val="0"/>
                  </a:spcAft>
                  <a:buNone/>
                </a:pPr>
                <a:r>
                  <a:rPr lang="it-IT" sz="1200" b="0">
                    <a:solidFill>
                      <a:srgbClr val="000000"/>
                    </a:solidFill>
                    <a:effectLst/>
                    <a:latin typeface="+mn-lt"/>
                  </a:rPr>
                  <a:t>Control Input:	               </a:t>
                </a:r>
                <a14:m>
                  <m:oMath xmlns:m="http://schemas.openxmlformats.org/officeDocument/2006/math">
                    <m:r>
                      <m:rPr>
                        <m:sty m:val="p"/>
                      </m:rPr>
                      <a:rPr lang="ar-AE" sz="1200" b="0" i="0" dirty="0" smtClean="0">
                        <a:solidFill>
                          <a:srgbClr val="000000"/>
                        </a:solidFill>
                        <a:effectLst/>
                        <a:latin typeface="Cambria Math" panose="02040503050406030204" pitchFamily="18" charset="0"/>
                      </a:rPr>
                      <m:t>u</m:t>
                    </m:r>
                    <m:r>
                      <a:rPr lang="ar-AE" sz="1200" b="0" i="0" dirty="0" smtClean="0">
                        <a:solidFill>
                          <a:srgbClr val="000000"/>
                        </a:solidFill>
                        <a:effectLst/>
                        <a:latin typeface="Cambria Math" panose="02040503050406030204" pitchFamily="18" charset="0"/>
                      </a:rPr>
                      <m:t>=−</m:t>
                    </m:r>
                    <m:f>
                      <m:fPr>
                        <m:ctrlPr>
                          <a:rPr lang="ar-AE" sz="1200" b="0" i="1" dirty="0" smtClean="0">
                            <a:solidFill>
                              <a:srgbClr val="000000"/>
                            </a:solidFill>
                            <a:effectLst/>
                            <a:latin typeface="Cambria Math" panose="02040503050406030204" pitchFamily="18" charset="0"/>
                          </a:rPr>
                        </m:ctrlPr>
                      </m:fPr>
                      <m:num>
                        <m:r>
                          <a:rPr lang="ar-AE" sz="1200" b="0" i="0" dirty="0" smtClean="0">
                            <a:solidFill>
                              <a:srgbClr val="000000"/>
                            </a:solidFill>
                            <a:effectLst/>
                            <a:latin typeface="Cambria Math" panose="02040503050406030204" pitchFamily="18" charset="0"/>
                          </a:rPr>
                          <m:t>1</m:t>
                        </m:r>
                      </m:num>
                      <m:den>
                        <m:r>
                          <m:rPr>
                            <m:sty m:val="p"/>
                          </m:rPr>
                          <a:rPr lang="ar-AE" sz="1200" b="0" i="0" dirty="0" smtClean="0">
                            <a:solidFill>
                              <a:srgbClr val="000000"/>
                            </a:solidFill>
                            <a:effectLst/>
                            <a:latin typeface="Cambria Math" panose="02040503050406030204" pitchFamily="18" charset="0"/>
                          </a:rPr>
                          <m:t>k</m:t>
                        </m:r>
                      </m:den>
                    </m:f>
                    <m:d>
                      <m:dPr>
                        <m:ctrlPr>
                          <a:rPr lang="ar-AE" sz="1200" b="0" i="1" dirty="0" smtClean="0">
                            <a:solidFill>
                              <a:srgbClr val="000000"/>
                            </a:solidFill>
                            <a:effectLst/>
                            <a:latin typeface="Cambria Math" panose="02040503050406030204" pitchFamily="18" charset="0"/>
                          </a:rPr>
                        </m:ctrlPr>
                      </m:dPr>
                      <m:e>
                        <m:sSub>
                          <m:sSubPr>
                            <m:ctrlPr>
                              <a:rPr lang="ar-AE" sz="1200" b="0" i="1" dirty="0" smtClean="0">
                                <a:solidFill>
                                  <a:srgbClr val="000000"/>
                                </a:solidFill>
                                <a:effectLst/>
                                <a:latin typeface="Cambria Math" panose="02040503050406030204" pitchFamily="18" charset="0"/>
                              </a:rPr>
                            </m:ctrlPr>
                          </m:sSubPr>
                          <m:e>
                            <m:r>
                              <m:rPr>
                                <m:sty m:val="p"/>
                              </m:rPr>
                              <a:rPr lang="ar-AE" sz="1200" b="0" i="0" dirty="0" smtClean="0">
                                <a:solidFill>
                                  <a:srgbClr val="000000"/>
                                </a:solidFill>
                                <a:effectLst/>
                                <a:latin typeface="Cambria Math" panose="02040503050406030204" pitchFamily="18" charset="0"/>
                              </a:rPr>
                              <m:t>K</m:t>
                            </m:r>
                          </m:e>
                          <m:sub>
                            <m:r>
                              <m:rPr>
                                <m:sty m:val="p"/>
                              </m:rPr>
                              <a:rPr lang="ar-AE" sz="1200" b="0" i="0" dirty="0" smtClean="0">
                                <a:solidFill>
                                  <a:srgbClr val="000000"/>
                                </a:solidFill>
                                <a:effectLst/>
                                <a:latin typeface="Cambria Math" panose="02040503050406030204" pitchFamily="18" charset="0"/>
                              </a:rPr>
                              <m:t>r</m:t>
                            </m:r>
                          </m:sub>
                        </m:sSub>
                        <m:r>
                          <a:rPr lang="it-IT" sz="1200" b="0" i="0" dirty="0" smtClean="0">
                            <a:solidFill>
                              <a:srgbClr val="000000"/>
                            </a:solidFill>
                            <a:effectLst/>
                            <a:latin typeface="Cambria Math" panose="02040503050406030204" pitchFamily="18" charset="0"/>
                          </a:rPr>
                          <m:t> </m:t>
                        </m:r>
                        <m:r>
                          <m:rPr>
                            <m:sty m:val="p"/>
                          </m:rPr>
                          <a:rPr lang="it-IT" sz="1200" b="0" i="0" dirty="0" smtClean="0">
                            <a:solidFill>
                              <a:srgbClr val="000000"/>
                            </a:solidFill>
                            <a:effectLst/>
                            <a:latin typeface="Cambria Math" panose="02040503050406030204" pitchFamily="18" charset="0"/>
                          </a:rPr>
                          <m:t>tanh</m:t>
                        </m:r>
                        <m:d>
                          <m:dPr>
                            <m:ctrlPr>
                              <a:rPr lang="ar-AE" sz="1200" b="0" i="1" dirty="0" smtClean="0">
                                <a:solidFill>
                                  <a:srgbClr val="000000"/>
                                </a:solidFill>
                                <a:effectLst/>
                                <a:latin typeface="Cambria Math" panose="02040503050406030204" pitchFamily="18" charset="0"/>
                              </a:rPr>
                            </m:ctrlPr>
                          </m:dPr>
                          <m:e>
                            <m:r>
                              <m:rPr>
                                <m:sty m:val="p"/>
                              </m:rPr>
                              <a:rPr lang="it-IT" sz="1200" b="0" i="0" dirty="0" smtClean="0">
                                <a:solidFill>
                                  <a:srgbClr val="000000"/>
                                </a:solidFill>
                                <a:effectLst/>
                                <a:latin typeface="Cambria Math" panose="02040503050406030204" pitchFamily="18" charset="0"/>
                              </a:rPr>
                              <m:t>x</m:t>
                            </m:r>
                            <m:r>
                              <a:rPr lang="it-IT" sz="1200" b="0" i="0" dirty="0" smtClean="0">
                                <a:solidFill>
                                  <a:srgbClr val="000000"/>
                                </a:solidFill>
                                <a:effectLst/>
                                <a:latin typeface="Cambria Math" panose="02040503050406030204" pitchFamily="18" charset="0"/>
                              </a:rPr>
                              <m:t>−</m:t>
                            </m:r>
                            <m:sSub>
                              <m:sSubPr>
                                <m:ctrlPr>
                                  <a:rPr lang="it-IT" sz="1200" b="0" i="1" dirty="0" smtClean="0">
                                    <a:solidFill>
                                      <a:srgbClr val="000000"/>
                                    </a:solidFill>
                                    <a:effectLst/>
                                    <a:latin typeface="Cambria Math" panose="02040503050406030204" pitchFamily="18" charset="0"/>
                                  </a:rPr>
                                </m:ctrlPr>
                              </m:sSubPr>
                              <m:e>
                                <m:r>
                                  <m:rPr>
                                    <m:sty m:val="p"/>
                                  </m:rPr>
                                  <a:rPr lang="it-IT" sz="1200" b="0" i="0" dirty="0" smtClean="0">
                                    <a:solidFill>
                                      <a:srgbClr val="000000"/>
                                    </a:solidFill>
                                    <a:effectLst/>
                                    <a:latin typeface="Cambria Math" panose="02040503050406030204" pitchFamily="18" charset="0"/>
                                  </a:rPr>
                                  <m:t>x</m:t>
                                </m:r>
                              </m:e>
                              <m:sub>
                                <m:r>
                                  <m:rPr>
                                    <m:sty m:val="p"/>
                                  </m:rPr>
                                  <a:rPr lang="it-IT" sz="1200" b="0" i="0" dirty="0" smtClean="0">
                                    <a:solidFill>
                                      <a:srgbClr val="000000"/>
                                    </a:solidFill>
                                    <a:effectLst/>
                                    <a:latin typeface="Cambria Math" panose="02040503050406030204" pitchFamily="18" charset="0"/>
                                  </a:rPr>
                                  <m:t>ref</m:t>
                                </m:r>
                              </m:sub>
                            </m:sSub>
                          </m:e>
                        </m:d>
                        <m:r>
                          <a:rPr lang="it-IT" sz="1200" b="0" i="0" dirty="0" smtClean="0">
                            <a:solidFill>
                              <a:srgbClr val="000000"/>
                            </a:solidFill>
                            <a:effectLst/>
                            <a:latin typeface="Cambria Math" panose="02040503050406030204" pitchFamily="18" charset="0"/>
                          </a:rPr>
                          <m:t>−</m:t>
                        </m:r>
                        <m:sSub>
                          <m:sSubPr>
                            <m:ctrlPr>
                              <a:rPr lang="it-IT" sz="1200" b="0" i="1" dirty="0" smtClean="0">
                                <a:solidFill>
                                  <a:srgbClr val="000000"/>
                                </a:solidFill>
                                <a:effectLst/>
                                <a:latin typeface="Cambria Math" panose="02040503050406030204" pitchFamily="18" charset="0"/>
                              </a:rPr>
                            </m:ctrlPr>
                          </m:sSubPr>
                          <m:e>
                            <m:r>
                              <m:rPr>
                                <m:sty m:val="p"/>
                              </m:rPr>
                              <a:rPr lang="it-IT" sz="1200" b="0" i="0" dirty="0" smtClean="0">
                                <a:solidFill>
                                  <a:srgbClr val="000000"/>
                                </a:solidFill>
                                <a:effectLst/>
                                <a:latin typeface="Cambria Math" panose="02040503050406030204" pitchFamily="18" charset="0"/>
                              </a:rPr>
                              <m:t>K</m:t>
                            </m:r>
                          </m:e>
                          <m:sub>
                            <m:r>
                              <m:rPr>
                                <m:sty m:val="p"/>
                              </m:rPr>
                              <a:rPr lang="it-IT" sz="1200" b="0" i="0" dirty="0" smtClean="0">
                                <a:solidFill>
                                  <a:srgbClr val="000000"/>
                                </a:solidFill>
                                <a:effectLst/>
                                <a:latin typeface="Cambria Math" panose="02040503050406030204" pitchFamily="18" charset="0"/>
                              </a:rPr>
                              <m:t>v</m:t>
                            </m:r>
                          </m:sub>
                        </m:sSub>
                        <m:r>
                          <a:rPr lang="it-IT" sz="1200" b="0" i="0" dirty="0" smtClean="0">
                            <a:solidFill>
                              <a:srgbClr val="000000"/>
                            </a:solidFill>
                            <a:effectLst/>
                            <a:latin typeface="Cambria Math" panose="02040503050406030204" pitchFamily="18" charset="0"/>
                          </a:rPr>
                          <m:t> </m:t>
                        </m:r>
                        <m:r>
                          <m:rPr>
                            <m:sty m:val="p"/>
                          </m:rPr>
                          <a:rPr lang="it-IT" sz="1200" b="0" i="0" dirty="0" smtClean="0">
                            <a:solidFill>
                              <a:srgbClr val="000000"/>
                            </a:solidFill>
                            <a:effectLst/>
                            <a:latin typeface="Cambria Math" panose="02040503050406030204" pitchFamily="18" charset="0"/>
                          </a:rPr>
                          <m:t>tanh</m:t>
                        </m:r>
                        <m:r>
                          <a:rPr lang="it-IT" sz="1200" b="0" i="0" dirty="0" smtClean="0">
                            <a:solidFill>
                              <a:srgbClr val="000000"/>
                            </a:solidFill>
                            <a:effectLst/>
                            <a:latin typeface="Cambria Math" panose="02040503050406030204" pitchFamily="18" charset="0"/>
                          </a:rPr>
                          <m:t>⁡(</m:t>
                        </m:r>
                        <m:r>
                          <m:rPr>
                            <m:sty m:val="p"/>
                          </m:rPr>
                          <a:rPr lang="it-IT" sz="1200" b="0" i="0" dirty="0" smtClean="0">
                            <a:solidFill>
                              <a:srgbClr val="000000"/>
                            </a:solidFill>
                            <a:effectLst/>
                            <a:latin typeface="Cambria Math" panose="02040503050406030204" pitchFamily="18" charset="0"/>
                          </a:rPr>
                          <m:t>v</m:t>
                        </m:r>
                        <m:r>
                          <a:rPr lang="it-IT" sz="1200" b="0" i="0" dirty="0" smtClean="0">
                            <a:solidFill>
                              <a:srgbClr val="000000"/>
                            </a:solidFill>
                            <a:effectLst/>
                            <a:latin typeface="Cambria Math" panose="02040503050406030204" pitchFamily="18" charset="0"/>
                          </a:rPr>
                          <m:t>−</m:t>
                        </m:r>
                        <m:sSub>
                          <m:sSubPr>
                            <m:ctrlPr>
                              <a:rPr lang="it-IT" sz="1200" b="0" i="1" dirty="0" smtClean="0">
                                <a:solidFill>
                                  <a:srgbClr val="000000"/>
                                </a:solidFill>
                                <a:effectLst/>
                                <a:latin typeface="Cambria Math" panose="02040503050406030204" pitchFamily="18" charset="0"/>
                              </a:rPr>
                            </m:ctrlPr>
                          </m:sSubPr>
                          <m:e>
                            <m:r>
                              <m:rPr>
                                <m:sty m:val="p"/>
                              </m:rPr>
                              <a:rPr lang="it-IT" sz="1200" b="0" i="0" dirty="0" smtClean="0">
                                <a:solidFill>
                                  <a:srgbClr val="000000"/>
                                </a:solidFill>
                                <a:effectLst/>
                                <a:latin typeface="Cambria Math" panose="02040503050406030204" pitchFamily="18" charset="0"/>
                              </a:rPr>
                              <m:t>v</m:t>
                            </m:r>
                          </m:e>
                          <m:sub>
                            <m:r>
                              <m:rPr>
                                <m:sty m:val="p"/>
                              </m:rPr>
                              <a:rPr lang="it-IT" sz="1200" b="0" i="0" dirty="0" smtClean="0">
                                <a:solidFill>
                                  <a:srgbClr val="000000"/>
                                </a:solidFill>
                                <a:effectLst/>
                                <a:latin typeface="Cambria Math" panose="02040503050406030204" pitchFamily="18" charset="0"/>
                              </a:rPr>
                              <m:t>ref</m:t>
                            </m:r>
                          </m:sub>
                        </m:sSub>
                        <m:r>
                          <a:rPr lang="it-IT" sz="1200" b="0" i="0" dirty="0" smtClean="0">
                            <a:solidFill>
                              <a:srgbClr val="000000"/>
                            </a:solidFill>
                            <a:effectLst/>
                            <a:latin typeface="Cambria Math" panose="02040503050406030204" pitchFamily="18" charset="0"/>
                          </a:rPr>
                          <m:t>)</m:t>
                        </m:r>
                      </m:e>
                    </m:d>
                  </m:oMath>
                </a14:m>
                <a:endParaRPr lang="it-IT" sz="1200" b="0">
                  <a:solidFill>
                    <a:srgbClr val="000000"/>
                  </a:solidFill>
                  <a:effectLst/>
                  <a:latin typeface="+mn-lt"/>
                </a:endParaRPr>
              </a:p>
              <a:p>
                <a:pPr marL="0" lvl="0" indent="0" algn="just" rtl="0">
                  <a:lnSpc>
                    <a:spcPct val="114000"/>
                  </a:lnSpc>
                  <a:spcBef>
                    <a:spcPts val="0"/>
                  </a:spcBef>
                  <a:spcAft>
                    <a:spcPts val="0"/>
                  </a:spcAft>
                  <a:buNone/>
                </a:pPr>
                <a:r>
                  <a:rPr lang="en-US" sz="1200">
                    <a:solidFill>
                      <a:srgbClr val="000000"/>
                    </a:solidFill>
                    <a:latin typeface="+mn-lt"/>
                  </a:rPr>
                  <a:t>Speed update:                </a:t>
                </a:r>
                <a14:m>
                  <m:oMath xmlns:m="http://schemas.openxmlformats.org/officeDocument/2006/math">
                    <m:sSub>
                      <m:sSubPr>
                        <m:ctrlPr>
                          <a:rPr lang="en-US" sz="1200" i="1" dirty="0" smtClean="0">
                            <a:solidFill>
                              <a:srgbClr val="000000"/>
                            </a:solidFill>
                            <a:latin typeface="Cambria Math" panose="02040503050406030204" pitchFamily="18" charset="0"/>
                          </a:rPr>
                        </m:ctrlPr>
                      </m:sSubPr>
                      <m:e>
                        <m:r>
                          <m:rPr>
                            <m:sty m:val="p"/>
                          </m:rPr>
                          <a:rPr lang="it-IT" sz="1200" b="0" i="0" dirty="0" smtClean="0">
                            <a:solidFill>
                              <a:srgbClr val="000000"/>
                            </a:solidFill>
                            <a:latin typeface="Cambria Math" panose="02040503050406030204" pitchFamily="18" charset="0"/>
                          </a:rPr>
                          <m:t>v</m:t>
                        </m:r>
                      </m:e>
                      <m:sub>
                        <m:r>
                          <m:rPr>
                            <m:sty m:val="p"/>
                          </m:rPr>
                          <a:rPr lang="en-US" sz="1200" i="0" dirty="0" smtClean="0">
                            <a:solidFill>
                              <a:srgbClr val="000000"/>
                            </a:solidFill>
                            <a:latin typeface="Cambria Math" panose="02040503050406030204" pitchFamily="18" charset="0"/>
                          </a:rPr>
                          <m:t>new</m:t>
                        </m:r>
                      </m:sub>
                    </m:sSub>
                    <m:r>
                      <a:rPr lang="en-US" sz="1200" i="0" dirty="0" smtClean="0">
                        <a:solidFill>
                          <a:srgbClr val="000000"/>
                        </a:solidFill>
                        <a:latin typeface="Cambria Math" panose="02040503050406030204" pitchFamily="18" charset="0"/>
                      </a:rPr>
                      <m:t>= </m:t>
                    </m:r>
                    <m:r>
                      <m:rPr>
                        <m:sty m:val="p"/>
                      </m:rPr>
                      <a:rPr lang="en-US" sz="1200" i="0" dirty="0" smtClean="0">
                        <a:solidFill>
                          <a:srgbClr val="000000"/>
                        </a:solidFill>
                        <a:latin typeface="Cambria Math" panose="02040503050406030204" pitchFamily="18" charset="0"/>
                      </a:rPr>
                      <m:t>v</m:t>
                    </m:r>
                    <m:r>
                      <a:rPr lang="it-IT" sz="1200" b="0" i="0" dirty="0" smtClean="0">
                        <a:solidFill>
                          <a:srgbClr val="000000"/>
                        </a:solidFill>
                        <a:latin typeface="Cambria Math" panose="02040503050406030204" pitchFamily="18" charset="0"/>
                      </a:rPr>
                      <m:t>+</m:t>
                    </m:r>
                    <m:r>
                      <m:rPr>
                        <m:sty m:val="p"/>
                      </m:rPr>
                      <a:rPr lang="it-IT" sz="1200" b="0" i="0" dirty="0" smtClean="0">
                        <a:solidFill>
                          <a:srgbClr val="000000"/>
                        </a:solidFill>
                        <a:latin typeface="Cambria Math" panose="02040503050406030204" pitchFamily="18" charset="0"/>
                      </a:rPr>
                      <m:t>u</m:t>
                    </m:r>
                  </m:oMath>
                </a14:m>
                <a:endParaRPr lang="it-IT" sz="1200" b="0">
                  <a:solidFill>
                    <a:srgbClr val="000000"/>
                  </a:solidFill>
                  <a:latin typeface="+mn-lt"/>
                </a:endParaRPr>
              </a:p>
              <a:p>
                <a:pPr marL="0" indent="0" algn="just">
                  <a:lnSpc>
                    <a:spcPct val="114000"/>
                  </a:lnSpc>
                  <a:buNone/>
                </a:pPr>
                <a:r>
                  <a:rPr lang="en-US" sz="1200">
                    <a:solidFill>
                      <a:srgbClr val="000000"/>
                    </a:solidFill>
                    <a:latin typeface="+mn-lt"/>
                  </a:rPr>
                  <a:t>Position update:             </a:t>
                </a:r>
                <a14:m>
                  <m:oMath xmlns:m="http://schemas.openxmlformats.org/officeDocument/2006/math">
                    <m:sSub>
                      <m:sSubPr>
                        <m:ctrlPr>
                          <a:rPr lang="en-US" sz="1200" i="1" dirty="0" smtClean="0">
                            <a:solidFill>
                              <a:srgbClr val="000000"/>
                            </a:solidFill>
                            <a:latin typeface="Cambria Math" panose="02040503050406030204" pitchFamily="18" charset="0"/>
                          </a:rPr>
                        </m:ctrlPr>
                      </m:sSubPr>
                      <m:e>
                        <m:r>
                          <m:rPr>
                            <m:sty m:val="p"/>
                          </m:rPr>
                          <a:rPr lang="it-IT" sz="1200" b="0" i="0" dirty="0" smtClean="0">
                            <a:solidFill>
                              <a:srgbClr val="000000"/>
                            </a:solidFill>
                            <a:latin typeface="Cambria Math" panose="02040503050406030204" pitchFamily="18" charset="0"/>
                          </a:rPr>
                          <m:t>x</m:t>
                        </m:r>
                      </m:e>
                      <m:sub>
                        <m:r>
                          <m:rPr>
                            <m:sty m:val="p"/>
                          </m:rPr>
                          <a:rPr lang="en-US" sz="1200" i="0" dirty="0" smtClean="0">
                            <a:solidFill>
                              <a:srgbClr val="000000"/>
                            </a:solidFill>
                            <a:latin typeface="Cambria Math" panose="02040503050406030204" pitchFamily="18" charset="0"/>
                          </a:rPr>
                          <m:t>new</m:t>
                        </m:r>
                      </m:sub>
                    </m:sSub>
                    <m:r>
                      <a:rPr lang="en-US" sz="1200" i="0" dirty="0" smtClean="0">
                        <a:solidFill>
                          <a:srgbClr val="000000"/>
                        </a:solidFill>
                        <a:latin typeface="Cambria Math" panose="02040503050406030204" pitchFamily="18" charset="0"/>
                      </a:rPr>
                      <m:t>=</m:t>
                    </m:r>
                    <m:r>
                      <m:rPr>
                        <m:sty m:val="p"/>
                      </m:rPr>
                      <a:rPr lang="it-IT" sz="1200" b="0" i="0" dirty="0" smtClean="0">
                        <a:solidFill>
                          <a:srgbClr val="000000"/>
                        </a:solidFill>
                        <a:latin typeface="Cambria Math" panose="02040503050406030204" pitchFamily="18" charset="0"/>
                      </a:rPr>
                      <m:t>x</m:t>
                    </m:r>
                    <m:r>
                      <a:rPr lang="it-IT" sz="1200" b="0" i="0" dirty="0" smtClean="0">
                        <a:solidFill>
                          <a:srgbClr val="000000"/>
                        </a:solidFill>
                        <a:latin typeface="Cambria Math" panose="02040503050406030204" pitchFamily="18" charset="0"/>
                      </a:rPr>
                      <m:t>+</m:t>
                    </m:r>
                    <m:sSub>
                      <m:sSubPr>
                        <m:ctrlPr>
                          <a:rPr lang="it-IT" sz="1200" b="0" i="1" dirty="0" smtClean="0">
                            <a:solidFill>
                              <a:srgbClr val="000000"/>
                            </a:solidFill>
                            <a:latin typeface="Cambria Math" panose="02040503050406030204" pitchFamily="18" charset="0"/>
                          </a:rPr>
                        </m:ctrlPr>
                      </m:sSubPr>
                      <m:e>
                        <m:r>
                          <m:rPr>
                            <m:sty m:val="p"/>
                          </m:rPr>
                          <a:rPr lang="it-IT" sz="1200" b="0" i="0" dirty="0" smtClean="0">
                            <a:solidFill>
                              <a:srgbClr val="000000"/>
                            </a:solidFill>
                            <a:latin typeface="Cambria Math" panose="02040503050406030204" pitchFamily="18" charset="0"/>
                          </a:rPr>
                          <m:t>v</m:t>
                        </m:r>
                      </m:e>
                      <m:sub>
                        <m:r>
                          <m:rPr>
                            <m:sty m:val="p"/>
                          </m:rPr>
                          <a:rPr lang="it-IT" sz="1200" b="0" i="0" dirty="0" smtClean="0">
                            <a:solidFill>
                              <a:srgbClr val="000000"/>
                            </a:solidFill>
                            <a:latin typeface="Cambria Math" panose="02040503050406030204" pitchFamily="18" charset="0"/>
                          </a:rPr>
                          <m:t>new</m:t>
                        </m:r>
                      </m:sub>
                    </m:sSub>
                  </m:oMath>
                </a14:m>
                <a:endParaRPr lang="it-IT" sz="1200" b="0">
                  <a:solidFill>
                    <a:schemeClr val="bg1"/>
                  </a:solidFill>
                  <a:latin typeface="+mn-lt"/>
                </a:endParaRPr>
              </a:p>
              <a:p>
                <a:pPr marL="0" indent="0" algn="just">
                  <a:lnSpc>
                    <a:spcPct val="114000"/>
                  </a:lnSpc>
                  <a:buNone/>
                </a:pPr>
                <a:endParaRPr lang="it-IT" sz="1200" b="0">
                  <a:solidFill>
                    <a:schemeClr val="bg1"/>
                  </a:solidFill>
                  <a:latin typeface="+mn-lt"/>
                </a:endParaRPr>
              </a:p>
            </p:txBody>
          </p:sp>
        </mc:Choice>
        <mc:Fallback>
          <p:sp>
            <p:nvSpPr>
              <p:cNvPr id="718" name="Google Shape;718;p56"/>
              <p:cNvSpPr txBox="1">
                <a:spLocks noGrp="1" noRot="1" noChangeAspect="1" noMove="1" noResize="1" noEditPoints="1" noAdjustHandles="1" noChangeArrowheads="1" noChangeShapeType="1" noTextEdit="1"/>
              </p:cNvSpPr>
              <p:nvPr>
                <p:ph type="body" idx="1"/>
              </p:nvPr>
            </p:nvSpPr>
            <p:spPr>
              <a:xfrm>
                <a:off x="645273" y="1567606"/>
                <a:ext cx="4836726" cy="1569414"/>
              </a:xfrm>
              <a:prstGeom prst="rect">
                <a:avLst/>
              </a:prstGeom>
              <a:blipFill>
                <a:blip r:embed="rId3"/>
                <a:stretch>
                  <a:fillRect/>
                </a:stretch>
              </a:blipFill>
              <a:ln>
                <a:solidFill>
                  <a:srgbClr val="000000"/>
                </a:solid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EA8D263A-D76D-1347-BDE8-B5C3EF41A4D0}"/>
              </a:ext>
            </a:extLst>
          </p:cNvPr>
          <p:cNvPicPr>
            <a:picLocks noChangeAspect="1"/>
          </p:cNvPicPr>
          <p:nvPr/>
        </p:nvPicPr>
        <p:blipFill>
          <a:blip r:embed="rId4"/>
          <a:srcRect/>
          <a:stretch/>
        </p:blipFill>
        <p:spPr>
          <a:xfrm>
            <a:off x="5705504" y="826107"/>
            <a:ext cx="3081218" cy="2310913"/>
          </a:xfrm>
          <a:prstGeom prst="rect">
            <a:avLst/>
          </a:prstGeom>
        </p:spPr>
      </p:pic>
      <p:grpSp>
        <p:nvGrpSpPr>
          <p:cNvPr id="22" name="Group 21">
            <a:extLst>
              <a:ext uri="{FF2B5EF4-FFF2-40B4-BE49-F238E27FC236}">
                <a16:creationId xmlns:a16="http://schemas.microsoft.com/office/drawing/2014/main" id="{59B52136-A053-642A-BC43-852FDECF3810}"/>
              </a:ext>
            </a:extLst>
          </p:cNvPr>
          <p:cNvGrpSpPr/>
          <p:nvPr/>
        </p:nvGrpSpPr>
        <p:grpSpPr>
          <a:xfrm>
            <a:off x="6009533" y="3450673"/>
            <a:ext cx="2473159" cy="697136"/>
            <a:chOff x="1036864" y="3668910"/>
            <a:chExt cx="3068410" cy="697136"/>
          </a:xfrm>
        </p:grpSpPr>
        <p:sp>
          <p:nvSpPr>
            <p:cNvPr id="13" name="Oval 12">
              <a:extLst>
                <a:ext uri="{FF2B5EF4-FFF2-40B4-BE49-F238E27FC236}">
                  <a16:creationId xmlns:a16="http://schemas.microsoft.com/office/drawing/2014/main" id="{C647C837-2F2B-565C-F855-043A52B85D34}"/>
                </a:ext>
              </a:extLst>
            </p:cNvPr>
            <p:cNvSpPr/>
            <p:nvPr/>
          </p:nvSpPr>
          <p:spPr>
            <a:xfrm>
              <a:off x="1036864" y="3673928"/>
              <a:ext cx="914400" cy="48169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a:t>DRONE</a:t>
              </a:r>
              <a:endParaRPr lang="it-IT" sz="1100"/>
            </a:p>
          </p:txBody>
        </p:sp>
        <p:sp>
          <p:nvSpPr>
            <p:cNvPr id="14" name="Oval 13">
              <a:extLst>
                <a:ext uri="{FF2B5EF4-FFF2-40B4-BE49-F238E27FC236}">
                  <a16:creationId xmlns:a16="http://schemas.microsoft.com/office/drawing/2014/main" id="{F5721B76-8F41-183E-EA93-537CE1873D7F}"/>
                </a:ext>
              </a:extLst>
            </p:cNvPr>
            <p:cNvSpPr/>
            <p:nvPr/>
          </p:nvSpPr>
          <p:spPr>
            <a:xfrm>
              <a:off x="3190874" y="3668910"/>
              <a:ext cx="914400" cy="48169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900"/>
                <a:t>TRAIN</a:t>
              </a:r>
              <a:endParaRPr lang="it-IT" sz="1200"/>
            </a:p>
          </p:txBody>
        </p:sp>
        <p:cxnSp>
          <p:nvCxnSpPr>
            <p:cNvPr id="16" name="Straight Arrow Connector 15">
              <a:extLst>
                <a:ext uri="{FF2B5EF4-FFF2-40B4-BE49-F238E27FC236}">
                  <a16:creationId xmlns:a16="http://schemas.microsoft.com/office/drawing/2014/main" id="{0C61B53C-99A5-CE74-6497-4EEB7BF47934}"/>
                </a:ext>
              </a:extLst>
            </p:cNvPr>
            <p:cNvCxnSpPr>
              <a:cxnSpLocks/>
              <a:stCxn id="13" idx="6"/>
              <a:endCxn id="14" idx="2"/>
            </p:cNvCxnSpPr>
            <p:nvPr/>
          </p:nvCxnSpPr>
          <p:spPr>
            <a:xfrm flipV="1">
              <a:off x="1951264" y="3909757"/>
              <a:ext cx="1239610" cy="5018"/>
            </a:xfrm>
            <a:prstGeom prst="straightConnector1">
              <a:avLst/>
            </a:prstGeom>
            <a:ln w="28575">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1BAF7292-E1A8-4913-9146-D3FC26CD3CB2}"/>
                </a:ext>
              </a:extLst>
            </p:cNvPr>
            <p:cNvSpPr txBox="1"/>
            <p:nvPr/>
          </p:nvSpPr>
          <p:spPr>
            <a:xfrm>
              <a:off x="1104219" y="4150602"/>
              <a:ext cx="779688" cy="215444"/>
            </a:xfrm>
            <a:prstGeom prst="rect">
              <a:avLst/>
            </a:prstGeom>
            <a:noFill/>
          </p:spPr>
          <p:txBody>
            <a:bodyPr wrap="square" rtlCol="0">
              <a:spAutoFit/>
            </a:bodyPr>
            <a:lstStyle/>
            <a:p>
              <a:pPr algn="ctr"/>
              <a:r>
                <a:rPr lang="it-IT" sz="800">
                  <a:latin typeface="+mn-lt"/>
                </a:rPr>
                <a:t>Follower</a:t>
              </a:r>
              <a:endParaRPr lang="it-IT" sz="1000">
                <a:latin typeface="+mn-lt"/>
              </a:endParaRPr>
            </a:p>
          </p:txBody>
        </p:sp>
        <p:sp>
          <p:nvSpPr>
            <p:cNvPr id="21" name="TextBox 20">
              <a:extLst>
                <a:ext uri="{FF2B5EF4-FFF2-40B4-BE49-F238E27FC236}">
                  <a16:creationId xmlns:a16="http://schemas.microsoft.com/office/drawing/2014/main" id="{917D0BFB-0888-38F6-898C-2DCE6EE0C84F}"/>
                </a:ext>
              </a:extLst>
            </p:cNvPr>
            <p:cNvSpPr txBox="1"/>
            <p:nvPr/>
          </p:nvSpPr>
          <p:spPr>
            <a:xfrm>
              <a:off x="3327625" y="4150602"/>
              <a:ext cx="640897" cy="215444"/>
            </a:xfrm>
            <a:prstGeom prst="rect">
              <a:avLst/>
            </a:prstGeom>
            <a:noFill/>
          </p:spPr>
          <p:txBody>
            <a:bodyPr wrap="square" rtlCol="0">
              <a:spAutoFit/>
            </a:bodyPr>
            <a:lstStyle/>
            <a:p>
              <a:pPr algn="ctr"/>
              <a:r>
                <a:rPr lang="it-IT" sz="800">
                  <a:latin typeface="+mn-lt"/>
                </a:rPr>
                <a:t>Leader</a:t>
              </a:r>
              <a:endParaRPr lang="it-IT" sz="1000">
                <a:latin typeface="+mn-lt"/>
              </a:endParaRPr>
            </a:p>
          </p:txBody>
        </p:sp>
      </p:grpSp>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9A7924E9-E276-5FE2-CEA5-09330004C9C8}"/>
                  </a:ext>
                </a:extLst>
              </p:cNvPr>
              <p:cNvGraphicFramePr>
                <a:graphicFrameLocks noGrp="1"/>
              </p:cNvGraphicFramePr>
              <p:nvPr>
                <p:extLst>
                  <p:ext uri="{D42A27DB-BD31-4B8C-83A1-F6EECF244321}">
                    <p14:modId xmlns:p14="http://schemas.microsoft.com/office/powerpoint/2010/main" val="1034123674"/>
                  </p:ext>
                </p:extLst>
              </p:nvPr>
            </p:nvGraphicFramePr>
            <p:xfrm>
              <a:off x="645272" y="3186899"/>
              <a:ext cx="3289588" cy="822960"/>
            </p:xfrm>
            <a:graphic>
              <a:graphicData uri="http://schemas.openxmlformats.org/drawingml/2006/table">
                <a:tbl>
                  <a:tblPr firstRow="1" bandRow="1">
                    <a:tableStyleId>{5940675A-B579-460E-94D1-54222C63F5DA}</a:tableStyleId>
                  </a:tblPr>
                  <a:tblGrid>
                    <a:gridCol w="822397">
                      <a:extLst>
                        <a:ext uri="{9D8B030D-6E8A-4147-A177-3AD203B41FA5}">
                          <a16:colId xmlns:a16="http://schemas.microsoft.com/office/drawing/2014/main" val="549176316"/>
                        </a:ext>
                      </a:extLst>
                    </a:gridCol>
                    <a:gridCol w="822397">
                      <a:extLst>
                        <a:ext uri="{9D8B030D-6E8A-4147-A177-3AD203B41FA5}">
                          <a16:colId xmlns:a16="http://schemas.microsoft.com/office/drawing/2014/main" val="1719051700"/>
                        </a:ext>
                      </a:extLst>
                    </a:gridCol>
                    <a:gridCol w="822397">
                      <a:extLst>
                        <a:ext uri="{9D8B030D-6E8A-4147-A177-3AD203B41FA5}">
                          <a16:colId xmlns:a16="http://schemas.microsoft.com/office/drawing/2014/main" val="3922402584"/>
                        </a:ext>
                      </a:extLst>
                    </a:gridCol>
                    <a:gridCol w="822397">
                      <a:extLst>
                        <a:ext uri="{9D8B030D-6E8A-4147-A177-3AD203B41FA5}">
                          <a16:colId xmlns:a16="http://schemas.microsoft.com/office/drawing/2014/main" val="1931246197"/>
                        </a:ext>
                      </a:extLst>
                    </a:gridCol>
                  </a:tblGrid>
                  <a:tr h="208935">
                    <a:tc gridSpan="2">
                      <a:txBody>
                        <a:bodyPr/>
                        <a:lstStyle/>
                        <a:p>
                          <a:pPr algn="ctr"/>
                          <a:r>
                            <a:rPr lang="it-IT" sz="1200"/>
                            <a:t>Train</a:t>
                          </a:r>
                          <a:endParaRPr lang="it-IT" sz="1200">
                            <a:latin typeface="+mn-lt"/>
                          </a:endParaRPr>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hMerge="1">
                      <a:txBody>
                        <a:bodyPr/>
                        <a:lstStyle/>
                        <a:p>
                          <a:endParaRPr lang="it-IT"/>
                        </a:p>
                      </a:txBody>
                      <a:tcPr/>
                    </a:tc>
                    <a:tc gridSpan="2">
                      <a:txBody>
                        <a:bodyPr/>
                        <a:lstStyle/>
                        <a:p>
                          <a:pPr algn="ctr"/>
                          <a:r>
                            <a:rPr lang="it-IT" sz="1200"/>
                            <a:t>Drone</a:t>
                          </a:r>
                          <a:endParaRPr lang="it-IT" sz="1200">
                            <a:latin typeface="+mn-lt"/>
                          </a:endParaRPr>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hMerge="1">
                      <a:txBody>
                        <a:bodyPr/>
                        <a:lstStyle/>
                        <a:p>
                          <a:endParaRPr lang="it-IT"/>
                        </a:p>
                      </a:txBody>
                      <a:tcPr/>
                    </a:tc>
                    <a:extLst>
                      <a:ext uri="{0D108BD9-81ED-4DB2-BD59-A6C34878D82A}">
                        <a16:rowId xmlns:a16="http://schemas.microsoft.com/office/drawing/2014/main" val="3223230379"/>
                      </a:ext>
                    </a:extLst>
                  </a:tr>
                  <a:tr h="208935">
                    <a:tc>
                      <a:txBody>
                        <a:bodyPr/>
                        <a:lstStyle/>
                        <a:p>
                          <a:pPr algn="ctr"/>
                          <a:r>
                            <a:rPr lang="it-IT" sz="1200"/>
                            <a:t>Position</a:t>
                          </a:r>
                          <a:endParaRPr lang="it-IT" sz="1200">
                            <a:latin typeface="+mn-lt"/>
                          </a:endParaRPr>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r>
                            <a:rPr lang="it-IT" sz="1200"/>
                            <a:t>Speed</a:t>
                          </a:r>
                          <a:endParaRPr lang="it-IT" sz="1200">
                            <a:latin typeface="+mn-lt"/>
                          </a:endParaRPr>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r>
                            <a:rPr lang="it-IT" sz="1200"/>
                            <a:t>Position</a:t>
                          </a:r>
                          <a:endParaRPr lang="it-IT" sz="1200">
                            <a:latin typeface="+mn-lt"/>
                          </a:endParaRPr>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r>
                            <a:rPr lang="it-IT" sz="1200"/>
                            <a:t>Speed</a:t>
                          </a:r>
                          <a:endParaRPr lang="it-IT" sz="1200">
                            <a:latin typeface="+mn-lt"/>
                          </a:endParaRPr>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1211841"/>
                      </a:ext>
                    </a:extLst>
                  </a:tr>
                  <a:tr h="222187">
                    <a:tc>
                      <a:txBody>
                        <a:bodyPr/>
                        <a:lstStyle/>
                        <a:p>
                          <a:pPr algn="ctr"/>
                          <a14:m>
                            <m:oMathPara xmlns:m="http://schemas.openxmlformats.org/officeDocument/2006/math">
                              <m:oMathParaPr>
                                <m:jc m:val="centerGroup"/>
                              </m:oMathParaPr>
                              <m:oMath xmlns:m="http://schemas.openxmlformats.org/officeDocument/2006/math">
                                <m:sSub>
                                  <m:sSubPr>
                                    <m:ctrlPr>
                                      <a:rPr lang="it-IT" sz="1200" b="0" i="1" smtClean="0">
                                        <a:latin typeface="Cambria Math" panose="02040503050406030204" pitchFamily="18" charset="0"/>
                                      </a:rPr>
                                    </m:ctrlPr>
                                  </m:sSubPr>
                                  <m:e>
                                    <m:r>
                                      <m:rPr>
                                        <m:sty m:val="p"/>
                                      </m:rPr>
                                      <a:rPr lang="it-IT" sz="1200" b="0" i="0" smtClean="0">
                                        <a:latin typeface="Cambria Math" panose="02040503050406030204" pitchFamily="18" charset="0"/>
                                      </a:rPr>
                                      <m:t>x</m:t>
                                    </m:r>
                                  </m:e>
                                  <m:sub>
                                    <m:r>
                                      <m:rPr>
                                        <m:sty m:val="p"/>
                                      </m:rPr>
                                      <a:rPr lang="it-IT" sz="1200" b="0" i="0" smtClean="0">
                                        <a:latin typeface="Cambria Math" panose="02040503050406030204" pitchFamily="18" charset="0"/>
                                      </a:rPr>
                                      <m:t>ref</m:t>
                                    </m:r>
                                  </m:sub>
                                </m:sSub>
                              </m:oMath>
                            </m:oMathPara>
                          </a14:m>
                          <a:endParaRPr lang="it-IT" sz="1200" i="0">
                            <a:latin typeface="+mn-lt"/>
                          </a:endParaRPr>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it-IT" sz="1200" b="0" i="1" smtClean="0">
                                        <a:latin typeface="Cambria Math" panose="02040503050406030204" pitchFamily="18" charset="0"/>
                                      </a:rPr>
                                    </m:ctrlPr>
                                  </m:sSubPr>
                                  <m:e>
                                    <m:r>
                                      <m:rPr>
                                        <m:sty m:val="p"/>
                                      </m:rPr>
                                      <a:rPr lang="it-IT" sz="1200" b="0" i="0" smtClean="0">
                                        <a:latin typeface="Cambria Math" panose="02040503050406030204" pitchFamily="18" charset="0"/>
                                      </a:rPr>
                                      <m:t>v</m:t>
                                    </m:r>
                                  </m:e>
                                  <m:sub>
                                    <m:r>
                                      <m:rPr>
                                        <m:sty m:val="p"/>
                                      </m:rPr>
                                      <a:rPr lang="it-IT" sz="1200" b="0" i="0" smtClean="0">
                                        <a:latin typeface="Cambria Math" panose="02040503050406030204" pitchFamily="18" charset="0"/>
                                      </a:rPr>
                                      <m:t>ref</m:t>
                                    </m:r>
                                  </m:sub>
                                </m:sSub>
                              </m:oMath>
                            </m:oMathPara>
                          </a14:m>
                          <a:endParaRPr lang="it-IT" sz="1200" i="0">
                            <a:latin typeface="+mn-lt"/>
                          </a:endParaRPr>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m:rPr>
                                    <m:sty m:val="p"/>
                                  </m:rPr>
                                  <a:rPr lang="it-IT" sz="1200" b="0" i="0" smtClean="0">
                                    <a:latin typeface="Cambria Math" panose="02040503050406030204" pitchFamily="18" charset="0"/>
                                  </a:rPr>
                                  <m:t>x</m:t>
                                </m:r>
                              </m:oMath>
                            </m:oMathPara>
                          </a14:m>
                          <a:endParaRPr lang="it-IT" sz="1200" i="0">
                            <a:latin typeface="+mn-lt"/>
                          </a:endParaRPr>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m:rPr>
                                    <m:sty m:val="p"/>
                                  </m:rPr>
                                  <a:rPr lang="it-IT" sz="1200" b="0" i="0" smtClean="0">
                                    <a:latin typeface="Cambria Math" panose="02040503050406030204" pitchFamily="18" charset="0"/>
                                  </a:rPr>
                                  <m:t>v</m:t>
                                </m:r>
                              </m:oMath>
                            </m:oMathPara>
                          </a14:m>
                          <a:endParaRPr lang="it-IT" sz="1200" i="0">
                            <a:latin typeface="+mn-lt"/>
                          </a:endParaRPr>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5858010"/>
                      </a:ext>
                    </a:extLst>
                  </a:tr>
                </a:tbl>
              </a:graphicData>
            </a:graphic>
          </p:graphicFrame>
        </mc:Choice>
        <mc:Fallback>
          <p:graphicFrame>
            <p:nvGraphicFramePr>
              <p:cNvPr id="4" name="Table 4">
                <a:extLst>
                  <a:ext uri="{FF2B5EF4-FFF2-40B4-BE49-F238E27FC236}">
                    <a16:creationId xmlns:a16="http://schemas.microsoft.com/office/drawing/2014/main" id="{9A7924E9-E276-5FE2-CEA5-09330004C9C8}"/>
                  </a:ext>
                </a:extLst>
              </p:cNvPr>
              <p:cNvGraphicFramePr>
                <a:graphicFrameLocks noGrp="1"/>
              </p:cNvGraphicFramePr>
              <p:nvPr>
                <p:extLst>
                  <p:ext uri="{D42A27DB-BD31-4B8C-83A1-F6EECF244321}">
                    <p14:modId xmlns:p14="http://schemas.microsoft.com/office/powerpoint/2010/main" val="1034123674"/>
                  </p:ext>
                </p:extLst>
              </p:nvPr>
            </p:nvGraphicFramePr>
            <p:xfrm>
              <a:off x="645272" y="3186899"/>
              <a:ext cx="3289588" cy="822960"/>
            </p:xfrm>
            <a:graphic>
              <a:graphicData uri="http://schemas.openxmlformats.org/drawingml/2006/table">
                <a:tbl>
                  <a:tblPr firstRow="1" bandRow="1">
                    <a:tableStyleId>{5940675A-B579-460E-94D1-54222C63F5DA}</a:tableStyleId>
                  </a:tblPr>
                  <a:tblGrid>
                    <a:gridCol w="822397">
                      <a:extLst>
                        <a:ext uri="{9D8B030D-6E8A-4147-A177-3AD203B41FA5}">
                          <a16:colId xmlns:a16="http://schemas.microsoft.com/office/drawing/2014/main" val="549176316"/>
                        </a:ext>
                      </a:extLst>
                    </a:gridCol>
                    <a:gridCol w="822397">
                      <a:extLst>
                        <a:ext uri="{9D8B030D-6E8A-4147-A177-3AD203B41FA5}">
                          <a16:colId xmlns:a16="http://schemas.microsoft.com/office/drawing/2014/main" val="1719051700"/>
                        </a:ext>
                      </a:extLst>
                    </a:gridCol>
                    <a:gridCol w="822397">
                      <a:extLst>
                        <a:ext uri="{9D8B030D-6E8A-4147-A177-3AD203B41FA5}">
                          <a16:colId xmlns:a16="http://schemas.microsoft.com/office/drawing/2014/main" val="3922402584"/>
                        </a:ext>
                      </a:extLst>
                    </a:gridCol>
                    <a:gridCol w="822397">
                      <a:extLst>
                        <a:ext uri="{9D8B030D-6E8A-4147-A177-3AD203B41FA5}">
                          <a16:colId xmlns:a16="http://schemas.microsoft.com/office/drawing/2014/main" val="1931246197"/>
                        </a:ext>
                      </a:extLst>
                    </a:gridCol>
                  </a:tblGrid>
                  <a:tr h="274320">
                    <a:tc gridSpan="2">
                      <a:txBody>
                        <a:bodyPr/>
                        <a:lstStyle/>
                        <a:p>
                          <a:pPr algn="ctr"/>
                          <a:r>
                            <a:rPr lang="it-IT" sz="1200"/>
                            <a:t>Train</a:t>
                          </a:r>
                          <a:endParaRPr lang="it-IT" sz="1200">
                            <a:latin typeface="+mn-lt"/>
                          </a:endParaRPr>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hMerge="1">
                      <a:txBody>
                        <a:bodyPr/>
                        <a:lstStyle/>
                        <a:p>
                          <a:endParaRPr lang="it-IT"/>
                        </a:p>
                      </a:txBody>
                      <a:tcPr/>
                    </a:tc>
                    <a:tc gridSpan="2">
                      <a:txBody>
                        <a:bodyPr/>
                        <a:lstStyle/>
                        <a:p>
                          <a:pPr algn="ctr"/>
                          <a:r>
                            <a:rPr lang="it-IT" sz="1200"/>
                            <a:t>Drone</a:t>
                          </a:r>
                          <a:endParaRPr lang="it-IT" sz="1200">
                            <a:latin typeface="+mn-lt"/>
                          </a:endParaRPr>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hMerge="1">
                      <a:txBody>
                        <a:bodyPr/>
                        <a:lstStyle/>
                        <a:p>
                          <a:endParaRPr lang="it-IT"/>
                        </a:p>
                      </a:txBody>
                      <a:tcPr/>
                    </a:tc>
                    <a:extLst>
                      <a:ext uri="{0D108BD9-81ED-4DB2-BD59-A6C34878D82A}">
                        <a16:rowId xmlns:a16="http://schemas.microsoft.com/office/drawing/2014/main" val="3223230379"/>
                      </a:ext>
                    </a:extLst>
                  </a:tr>
                  <a:tr h="274320">
                    <a:tc>
                      <a:txBody>
                        <a:bodyPr/>
                        <a:lstStyle/>
                        <a:p>
                          <a:pPr algn="ctr"/>
                          <a:r>
                            <a:rPr lang="it-IT" sz="1200"/>
                            <a:t>Position</a:t>
                          </a:r>
                          <a:endParaRPr lang="it-IT" sz="1200">
                            <a:latin typeface="+mn-lt"/>
                          </a:endParaRPr>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r>
                            <a:rPr lang="it-IT" sz="1200"/>
                            <a:t>Speed</a:t>
                          </a:r>
                          <a:endParaRPr lang="it-IT" sz="1200">
                            <a:latin typeface="+mn-lt"/>
                          </a:endParaRPr>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r>
                            <a:rPr lang="it-IT" sz="1200"/>
                            <a:t>Position</a:t>
                          </a:r>
                          <a:endParaRPr lang="it-IT" sz="1200">
                            <a:latin typeface="+mn-lt"/>
                          </a:endParaRPr>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r>
                            <a:rPr lang="it-IT" sz="1200"/>
                            <a:t>Speed</a:t>
                          </a:r>
                          <a:endParaRPr lang="it-IT" sz="1200">
                            <a:latin typeface="+mn-lt"/>
                          </a:endParaRPr>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1211841"/>
                      </a:ext>
                    </a:extLst>
                  </a:tr>
                  <a:tr h="274320">
                    <a:tc>
                      <a:txBody>
                        <a:bodyPr/>
                        <a:lstStyle/>
                        <a:p>
                          <a:endParaRPr lang="en-US"/>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blipFill>
                          <a:blip r:embed="rId5"/>
                          <a:stretch>
                            <a:fillRect t="-202222" r="-301481" b="-2222"/>
                          </a:stretch>
                        </a:blipFill>
                      </a:tcPr>
                    </a:tc>
                    <a:tc>
                      <a:txBody>
                        <a:bodyPr/>
                        <a:lstStyle/>
                        <a:p>
                          <a:endParaRPr lang="en-US"/>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blipFill>
                          <a:blip r:embed="rId5"/>
                          <a:stretch>
                            <a:fillRect l="-99265" t="-202222" r="-199265" b="-2222"/>
                          </a:stretch>
                        </a:blipFill>
                      </a:tcPr>
                    </a:tc>
                    <a:tc>
                      <a:txBody>
                        <a:bodyPr/>
                        <a:lstStyle/>
                        <a:p>
                          <a:endParaRPr lang="en-US"/>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blipFill>
                          <a:blip r:embed="rId5"/>
                          <a:stretch>
                            <a:fillRect l="-200741" t="-202222" r="-100741" b="-2222"/>
                          </a:stretch>
                        </a:blipFill>
                      </a:tcPr>
                    </a:tc>
                    <a:tc>
                      <a:txBody>
                        <a:bodyPr/>
                        <a:lstStyle/>
                        <a:p>
                          <a:endParaRPr lang="en-US"/>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blipFill>
                          <a:blip r:embed="rId5"/>
                          <a:stretch>
                            <a:fillRect l="-300741" t="-202222" r="-741" b="-2222"/>
                          </a:stretch>
                        </a:blipFill>
                      </a:tcPr>
                    </a:tc>
                    <a:extLst>
                      <a:ext uri="{0D108BD9-81ED-4DB2-BD59-A6C34878D82A}">
                        <a16:rowId xmlns:a16="http://schemas.microsoft.com/office/drawing/2014/main" val="2985858010"/>
                      </a:ext>
                    </a:extLst>
                  </a:tr>
                </a:tbl>
              </a:graphicData>
            </a:graphic>
          </p:graphicFrame>
        </mc:Fallback>
      </mc:AlternateContent>
      <p:sp>
        <p:nvSpPr>
          <p:cNvPr id="3" name="Oval 2">
            <a:extLst>
              <a:ext uri="{FF2B5EF4-FFF2-40B4-BE49-F238E27FC236}">
                <a16:creationId xmlns:a16="http://schemas.microsoft.com/office/drawing/2014/main" id="{8640AA14-174C-199F-3348-3A1A5B83FCE3}"/>
              </a:ext>
            </a:extLst>
          </p:cNvPr>
          <p:cNvSpPr/>
          <p:nvPr/>
        </p:nvSpPr>
        <p:spPr>
          <a:xfrm>
            <a:off x="8595360" y="4669973"/>
            <a:ext cx="228600" cy="236763"/>
          </a:xfrm>
          <a:prstGeom prst="ellipse">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000">
                <a:solidFill>
                  <a:srgbClr val="000000"/>
                </a:solidFill>
              </a:rPr>
              <a:t>6</a:t>
            </a:r>
          </a:p>
        </p:txBody>
      </p:sp>
    </p:spTree>
    <p:extLst>
      <p:ext uri="{BB962C8B-B14F-4D97-AF65-F5344CB8AC3E}">
        <p14:creationId xmlns:p14="http://schemas.microsoft.com/office/powerpoint/2010/main" val="2834453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56"/>
          <p:cNvSpPr txBox="1">
            <a:spLocks noGrp="1"/>
          </p:cNvSpPr>
          <p:nvPr>
            <p:ph type="title"/>
          </p:nvPr>
        </p:nvSpPr>
        <p:spPr>
          <a:xfrm>
            <a:off x="722376" y="411480"/>
            <a:ext cx="3298500" cy="83417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Control Strategy: </a:t>
            </a:r>
            <a:r>
              <a:rPr lang="en" sz="2000"/>
              <a:t>LQR Algorithm</a:t>
            </a:r>
            <a:endParaRPr/>
          </a:p>
        </p:txBody>
      </p:sp>
      <mc:AlternateContent xmlns:mc="http://schemas.openxmlformats.org/markup-compatibility/2006">
        <mc:Choice xmlns:a14="http://schemas.microsoft.com/office/drawing/2010/main" Requires="a14">
          <p:sp>
            <p:nvSpPr>
              <p:cNvPr id="718" name="Google Shape;718;p56"/>
              <p:cNvSpPr txBox="1">
                <a:spLocks noGrp="1"/>
              </p:cNvSpPr>
              <p:nvPr>
                <p:ph type="body" idx="1"/>
              </p:nvPr>
            </p:nvSpPr>
            <p:spPr>
              <a:xfrm>
                <a:off x="499056" y="1457351"/>
                <a:ext cx="1942066" cy="1520244"/>
              </a:xfrm>
              <a:prstGeom prst="rect">
                <a:avLst/>
              </a:prstGeom>
              <a:solidFill>
                <a:srgbClr val="FEFDE4">
                  <a:alpha val="93000"/>
                </a:srgbClr>
              </a:solidFill>
              <a:ln>
                <a:noFill/>
              </a:ln>
            </p:spPr>
            <p:txBody>
              <a:bodyPr spcFirstLastPara="1" wrap="square" lIns="91425" tIns="91425" rIns="91425" bIns="91425" anchor="ctr" anchorCtr="0">
                <a:noAutofit/>
              </a:bodyPr>
              <a:lstStyle/>
              <a:p>
                <a:pPr marL="139700" indent="0" algn="l">
                  <a:lnSpc>
                    <a:spcPct val="114000"/>
                  </a:lnSpc>
                  <a:buNone/>
                </a:pPr>
                <a:r>
                  <a:rPr lang="en-US" sz="1200">
                    <a:solidFill>
                      <a:srgbClr val="000000"/>
                    </a:solidFill>
                    <a:latin typeface="+mn-lt"/>
                  </a:rPr>
                  <a:t>The drone’s matrices A and B must be linearized in the equilibrium point </a:t>
                </a:r>
                <a14:m>
                  <m:oMath xmlns:m="http://schemas.openxmlformats.org/officeDocument/2006/math">
                    <m:d>
                      <m:dPr>
                        <m:ctrlPr>
                          <a:rPr lang="en-US" sz="1200" i="1" dirty="0" smtClean="0">
                            <a:solidFill>
                              <a:srgbClr val="000000"/>
                            </a:solidFill>
                            <a:latin typeface="Cambria Math" panose="02040503050406030204" pitchFamily="18" charset="0"/>
                          </a:rPr>
                        </m:ctrlPr>
                      </m:dPr>
                      <m:e>
                        <m:sSup>
                          <m:sSupPr>
                            <m:ctrlPr>
                              <a:rPr lang="it-IT" sz="1200" b="0" i="1" dirty="0" smtClean="0">
                                <a:solidFill>
                                  <a:srgbClr val="000000"/>
                                </a:solidFill>
                                <a:latin typeface="Cambria Math" panose="02040503050406030204" pitchFamily="18" charset="0"/>
                              </a:rPr>
                            </m:ctrlPr>
                          </m:sSupPr>
                          <m:e>
                            <m:r>
                              <m:rPr>
                                <m:sty m:val="p"/>
                              </m:rPr>
                              <a:rPr lang="it-IT" sz="1200" b="0" i="0" dirty="0" smtClean="0">
                                <a:solidFill>
                                  <a:srgbClr val="000000"/>
                                </a:solidFill>
                                <a:latin typeface="Cambria Math" panose="02040503050406030204" pitchFamily="18" charset="0"/>
                              </a:rPr>
                              <m:t>x</m:t>
                            </m:r>
                          </m:e>
                          <m:sup>
                            <m:r>
                              <a:rPr lang="it-IT" sz="1200" b="0" i="0" dirty="0" smtClean="0">
                                <a:solidFill>
                                  <a:srgbClr val="000000"/>
                                </a:solidFill>
                                <a:latin typeface="Cambria Math" panose="02040503050406030204" pitchFamily="18" charset="0"/>
                              </a:rPr>
                              <m:t>∗</m:t>
                            </m:r>
                          </m:sup>
                        </m:sSup>
                        <m:r>
                          <a:rPr lang="it-IT" sz="1200" b="0" i="0" dirty="0" smtClean="0">
                            <a:solidFill>
                              <a:srgbClr val="000000"/>
                            </a:solidFill>
                            <a:latin typeface="Cambria Math" panose="02040503050406030204" pitchFamily="18" charset="0"/>
                          </a:rPr>
                          <m:t>,  </m:t>
                        </m:r>
                        <m:sSup>
                          <m:sSupPr>
                            <m:ctrlPr>
                              <a:rPr lang="it-IT" sz="1200" b="0" i="1" dirty="0" smtClean="0">
                                <a:solidFill>
                                  <a:srgbClr val="000000"/>
                                </a:solidFill>
                                <a:latin typeface="Cambria Math" panose="02040503050406030204" pitchFamily="18" charset="0"/>
                              </a:rPr>
                            </m:ctrlPr>
                          </m:sSupPr>
                          <m:e>
                            <m:r>
                              <m:rPr>
                                <m:sty m:val="p"/>
                              </m:rPr>
                              <a:rPr lang="it-IT" sz="1200" b="0" i="0" dirty="0" smtClean="0">
                                <a:solidFill>
                                  <a:srgbClr val="000000"/>
                                </a:solidFill>
                                <a:latin typeface="Cambria Math" panose="02040503050406030204" pitchFamily="18" charset="0"/>
                              </a:rPr>
                              <m:t>u</m:t>
                            </m:r>
                          </m:e>
                          <m:sup>
                            <m:r>
                              <a:rPr lang="it-IT" sz="1200" b="0" i="0" dirty="0" smtClean="0">
                                <a:solidFill>
                                  <a:srgbClr val="000000"/>
                                </a:solidFill>
                                <a:latin typeface="Cambria Math" panose="02040503050406030204" pitchFamily="18" charset="0"/>
                              </a:rPr>
                              <m:t>∗</m:t>
                            </m:r>
                          </m:sup>
                        </m:sSup>
                      </m:e>
                    </m:d>
                  </m:oMath>
                </a14:m>
                <a:r>
                  <a:rPr lang="en-US" sz="1200">
                    <a:solidFill>
                      <a:srgbClr val="000000"/>
                    </a:solidFill>
                    <a:latin typeface="+mn-lt"/>
                  </a:rPr>
                  <a:t> and discretized before performing the LQR algorithm</a:t>
                </a:r>
              </a:p>
            </p:txBody>
          </p:sp>
        </mc:Choice>
        <mc:Fallback>
          <p:sp>
            <p:nvSpPr>
              <p:cNvPr id="718" name="Google Shape;718;p56"/>
              <p:cNvSpPr txBox="1">
                <a:spLocks noGrp="1" noRot="1" noChangeAspect="1" noMove="1" noResize="1" noEditPoints="1" noAdjustHandles="1" noChangeArrowheads="1" noChangeShapeType="1" noTextEdit="1"/>
              </p:cNvSpPr>
              <p:nvPr>
                <p:ph type="body" idx="1"/>
              </p:nvPr>
            </p:nvSpPr>
            <p:spPr>
              <a:xfrm>
                <a:off x="499056" y="1457351"/>
                <a:ext cx="1942066" cy="1520244"/>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3" name="Table 3">
                <a:extLst>
                  <a:ext uri="{FF2B5EF4-FFF2-40B4-BE49-F238E27FC236}">
                    <a16:creationId xmlns:a16="http://schemas.microsoft.com/office/drawing/2014/main" id="{B2EC1E5E-E5EE-3CF2-8C16-96F3290124E5}"/>
                  </a:ext>
                </a:extLst>
              </p:cNvPr>
              <p:cNvGraphicFramePr>
                <a:graphicFrameLocks noGrp="1"/>
              </p:cNvGraphicFramePr>
              <p:nvPr>
                <p:extLst>
                  <p:ext uri="{D42A27DB-BD31-4B8C-83A1-F6EECF244321}">
                    <p14:modId xmlns:p14="http://schemas.microsoft.com/office/powerpoint/2010/main" val="1048255869"/>
                  </p:ext>
                </p:extLst>
              </p:nvPr>
            </p:nvGraphicFramePr>
            <p:xfrm>
              <a:off x="2591888" y="1345955"/>
              <a:ext cx="6117772" cy="3335655"/>
            </p:xfrm>
            <a:graphic>
              <a:graphicData uri="http://schemas.openxmlformats.org/drawingml/2006/table">
                <a:tbl>
                  <a:tblPr firstRow="1" bandRow="1">
                    <a:tableStyleId>{5940675A-B579-460E-94D1-54222C63F5DA}</a:tableStyleId>
                  </a:tblPr>
                  <a:tblGrid>
                    <a:gridCol w="3058886">
                      <a:extLst>
                        <a:ext uri="{9D8B030D-6E8A-4147-A177-3AD203B41FA5}">
                          <a16:colId xmlns:a16="http://schemas.microsoft.com/office/drawing/2014/main" val="554834989"/>
                        </a:ext>
                      </a:extLst>
                    </a:gridCol>
                    <a:gridCol w="3058886">
                      <a:extLst>
                        <a:ext uri="{9D8B030D-6E8A-4147-A177-3AD203B41FA5}">
                          <a16:colId xmlns:a16="http://schemas.microsoft.com/office/drawing/2014/main" val="345879715"/>
                        </a:ext>
                      </a:extLst>
                    </a:gridCol>
                  </a:tblGrid>
                  <a:tr h="1128426">
                    <a:tc>
                      <a:txBody>
                        <a:bodyPr/>
                        <a:lstStyle/>
                        <a:p>
                          <a:pPr algn="just">
                            <a:lnSpc>
                              <a:spcPct val="114000"/>
                            </a:lnSpc>
                          </a:pPr>
                          <a:r>
                            <a:rPr lang="en-US" sz="1200" b="0" u="none" strike="noStrike" cap="none">
                              <a:solidFill>
                                <a:srgbClr val="000000"/>
                              </a:solidFill>
                              <a:sym typeface="Arial"/>
                            </a:rPr>
                            <a:t>Objective function:</a:t>
                          </a:r>
                        </a:p>
                        <a:p>
                          <a:pPr algn="just">
                            <a:lnSpc>
                              <a:spcPct val="114000"/>
                            </a:lnSpc>
                          </a:pPr>
                          <a:endParaRPr lang="en-US" sz="1200" b="0" u="none" strike="noStrike" cap="none">
                            <a:solidFill>
                              <a:srgbClr val="000000"/>
                            </a:solidFill>
                            <a:sym typeface="Arial"/>
                          </a:endParaRPr>
                        </a:p>
                        <a:p>
                          <a:pPr algn="just">
                            <a:lnSpc>
                              <a:spcPct val="114000"/>
                            </a:lnSpc>
                          </a:pPr>
                          <a14:m>
                            <m:oMathPara xmlns:m="http://schemas.openxmlformats.org/officeDocument/2006/math">
                              <m:oMathParaPr>
                                <m:jc m:val="centerGroup"/>
                              </m:oMathParaPr>
                              <m:oMath xmlns:m="http://schemas.openxmlformats.org/officeDocument/2006/math">
                                <m:func>
                                  <m:funcPr>
                                    <m:ctrlPr>
                                      <a:rPr lang="it-IT" sz="950" b="0" i="1" smtClean="0">
                                        <a:latin typeface="Cambria Math" panose="02040503050406030204" pitchFamily="18" charset="0"/>
                                      </a:rPr>
                                    </m:ctrlPr>
                                  </m:funcPr>
                                  <m:fName>
                                    <m:r>
                                      <m:rPr>
                                        <m:sty m:val="p"/>
                                      </m:rPr>
                                      <a:rPr lang="it-IT" sz="950" b="0" i="0" smtClean="0">
                                        <a:latin typeface="Cambria Math" panose="02040503050406030204" pitchFamily="18" charset="0"/>
                                      </a:rPr>
                                      <m:t>min</m:t>
                                    </m:r>
                                  </m:fName>
                                  <m:e>
                                    <m:sSup>
                                      <m:sSupPr>
                                        <m:ctrlPr>
                                          <a:rPr lang="it-IT" sz="950" b="0" i="1" smtClean="0">
                                            <a:latin typeface="Cambria Math" panose="02040503050406030204" pitchFamily="18" charset="0"/>
                                          </a:rPr>
                                        </m:ctrlPr>
                                      </m:sSupPr>
                                      <m:e>
                                        <m:d>
                                          <m:dPr>
                                            <m:ctrlPr>
                                              <a:rPr lang="it-IT" sz="950" b="0" i="1" smtClean="0">
                                                <a:latin typeface="Cambria Math" panose="02040503050406030204" pitchFamily="18" charset="0"/>
                                              </a:rPr>
                                            </m:ctrlPr>
                                          </m:dPr>
                                          <m:e>
                                            <m:sSub>
                                              <m:sSubPr>
                                                <m:ctrlPr>
                                                  <a:rPr lang="it-IT" sz="950" b="0" i="1" smtClean="0">
                                                    <a:latin typeface="Cambria Math" panose="02040503050406030204" pitchFamily="18" charset="0"/>
                                                  </a:rPr>
                                                </m:ctrlPr>
                                              </m:sSubPr>
                                              <m:e>
                                                <m:r>
                                                  <m:rPr>
                                                    <m:sty m:val="p"/>
                                                  </m:rPr>
                                                  <a:rPr lang="it-IT" sz="950" b="0" i="0" smtClean="0">
                                                    <a:latin typeface="Cambria Math" panose="02040503050406030204" pitchFamily="18" charset="0"/>
                                                  </a:rPr>
                                                  <m:t>x</m:t>
                                                </m:r>
                                              </m:e>
                                              <m:sub>
                                                <m:r>
                                                  <m:rPr>
                                                    <m:sty m:val="p"/>
                                                  </m:rPr>
                                                  <a:rPr lang="it-IT" sz="950" b="0" i="0" smtClean="0">
                                                    <a:latin typeface="Cambria Math" panose="02040503050406030204" pitchFamily="18" charset="0"/>
                                                  </a:rPr>
                                                  <m:t>T</m:t>
                                                </m:r>
                                              </m:sub>
                                            </m:sSub>
                                            <m:r>
                                              <a:rPr lang="it-IT" sz="950" b="0" i="0" smtClean="0">
                                                <a:latin typeface="Cambria Math" panose="02040503050406030204" pitchFamily="18" charset="0"/>
                                              </a:rPr>
                                              <m:t>−</m:t>
                                            </m:r>
                                            <m:sSup>
                                              <m:sSupPr>
                                                <m:ctrlPr>
                                                  <a:rPr lang="it-IT" sz="950" b="0" i="1" smtClean="0">
                                                    <a:latin typeface="Cambria Math" panose="02040503050406030204" pitchFamily="18" charset="0"/>
                                                  </a:rPr>
                                                </m:ctrlPr>
                                              </m:sSupPr>
                                              <m:e>
                                                <m:r>
                                                  <m:rPr>
                                                    <m:sty m:val="p"/>
                                                  </m:rPr>
                                                  <a:rPr lang="it-IT" sz="950" b="0" i="0" smtClean="0">
                                                    <a:latin typeface="Cambria Math" panose="02040503050406030204" pitchFamily="18" charset="0"/>
                                                  </a:rPr>
                                                  <m:t>x</m:t>
                                                </m:r>
                                              </m:e>
                                              <m:sup>
                                                <m:r>
                                                  <a:rPr lang="it-IT" sz="950" b="0" i="0" smtClean="0">
                                                    <a:latin typeface="Cambria Math" panose="02040503050406030204" pitchFamily="18" charset="0"/>
                                                  </a:rPr>
                                                  <m:t>∗</m:t>
                                                </m:r>
                                              </m:sup>
                                            </m:sSup>
                                          </m:e>
                                        </m:d>
                                      </m:e>
                                      <m:sup>
                                        <m:r>
                                          <m:rPr>
                                            <m:sty m:val="p"/>
                                          </m:rPr>
                                          <a:rPr lang="it-IT" sz="950" b="0" i="0" smtClean="0">
                                            <a:latin typeface="Cambria Math" panose="02040503050406030204" pitchFamily="18" charset="0"/>
                                          </a:rPr>
                                          <m:t>T</m:t>
                                        </m:r>
                                      </m:sup>
                                    </m:sSup>
                                    <m:r>
                                      <m:rPr>
                                        <m:sty m:val="p"/>
                                      </m:rPr>
                                      <a:rPr lang="it-IT" sz="950" b="0" i="0" smtClean="0">
                                        <a:latin typeface="Cambria Math" panose="02040503050406030204" pitchFamily="18" charset="0"/>
                                      </a:rPr>
                                      <m:t>Q</m:t>
                                    </m:r>
                                    <m:d>
                                      <m:dPr>
                                        <m:ctrlPr>
                                          <a:rPr lang="it-IT" sz="950" b="0" i="1" smtClean="0">
                                            <a:latin typeface="Cambria Math" panose="02040503050406030204" pitchFamily="18" charset="0"/>
                                          </a:rPr>
                                        </m:ctrlPr>
                                      </m:dPr>
                                      <m:e>
                                        <m:sSub>
                                          <m:sSubPr>
                                            <m:ctrlPr>
                                              <a:rPr lang="it-IT" sz="950" b="0" i="1" smtClean="0">
                                                <a:latin typeface="Cambria Math" panose="02040503050406030204" pitchFamily="18" charset="0"/>
                                              </a:rPr>
                                            </m:ctrlPr>
                                          </m:sSubPr>
                                          <m:e>
                                            <m:r>
                                              <m:rPr>
                                                <m:sty m:val="p"/>
                                              </m:rPr>
                                              <a:rPr lang="it-IT" sz="950" b="0" i="0" smtClean="0">
                                                <a:latin typeface="Cambria Math" panose="02040503050406030204" pitchFamily="18" charset="0"/>
                                              </a:rPr>
                                              <m:t>x</m:t>
                                            </m:r>
                                          </m:e>
                                          <m:sub>
                                            <m:r>
                                              <m:rPr>
                                                <m:sty m:val="p"/>
                                              </m:rPr>
                                              <a:rPr lang="it-IT" sz="950" b="0" i="0" smtClean="0">
                                                <a:latin typeface="Cambria Math" panose="02040503050406030204" pitchFamily="18" charset="0"/>
                                              </a:rPr>
                                              <m:t>T</m:t>
                                            </m:r>
                                          </m:sub>
                                        </m:sSub>
                                        <m:r>
                                          <a:rPr lang="it-IT" sz="950" b="0" i="0" smtClean="0">
                                            <a:latin typeface="Cambria Math" panose="02040503050406030204" pitchFamily="18" charset="0"/>
                                          </a:rPr>
                                          <m:t>−</m:t>
                                        </m:r>
                                        <m:sSup>
                                          <m:sSupPr>
                                            <m:ctrlPr>
                                              <a:rPr lang="it-IT" sz="950" b="0" i="1" smtClean="0">
                                                <a:latin typeface="Cambria Math" panose="02040503050406030204" pitchFamily="18" charset="0"/>
                                              </a:rPr>
                                            </m:ctrlPr>
                                          </m:sSupPr>
                                          <m:e>
                                            <m:r>
                                              <m:rPr>
                                                <m:sty m:val="p"/>
                                              </m:rPr>
                                              <a:rPr lang="it-IT" sz="950" b="0" i="0" smtClean="0">
                                                <a:latin typeface="Cambria Math" panose="02040503050406030204" pitchFamily="18" charset="0"/>
                                              </a:rPr>
                                              <m:t>x</m:t>
                                            </m:r>
                                          </m:e>
                                          <m:sup>
                                            <m:r>
                                              <a:rPr lang="it-IT" sz="950" b="0" i="0" smtClean="0">
                                                <a:latin typeface="Cambria Math" panose="02040503050406030204" pitchFamily="18" charset="0"/>
                                              </a:rPr>
                                              <m:t>∗</m:t>
                                            </m:r>
                                          </m:sup>
                                        </m:sSup>
                                      </m:e>
                                    </m:d>
                                    <m:nary>
                                      <m:naryPr>
                                        <m:chr m:val="∑"/>
                                        <m:ctrlPr>
                                          <a:rPr lang="it-IT" sz="950" b="0" i="1" smtClean="0">
                                            <a:latin typeface="Cambria Math" panose="02040503050406030204" pitchFamily="18" charset="0"/>
                                          </a:rPr>
                                        </m:ctrlPr>
                                      </m:naryPr>
                                      <m:sub>
                                        <m:r>
                                          <m:rPr>
                                            <m:sty m:val="p"/>
                                            <m:brk m:alnAt="23"/>
                                          </m:rPr>
                                          <a:rPr lang="it-IT" sz="950" b="0" i="0" smtClean="0">
                                            <a:latin typeface="Cambria Math" panose="02040503050406030204" pitchFamily="18" charset="0"/>
                                          </a:rPr>
                                          <m:t>t</m:t>
                                        </m:r>
                                        <m:r>
                                          <a:rPr lang="it-IT" sz="950" b="0" i="0" smtClean="0">
                                            <a:latin typeface="Cambria Math" panose="02040503050406030204" pitchFamily="18" charset="0"/>
                                          </a:rPr>
                                          <m:t>=0</m:t>
                                        </m:r>
                                      </m:sub>
                                      <m:sup>
                                        <m:r>
                                          <m:rPr>
                                            <m:sty m:val="p"/>
                                          </m:rPr>
                                          <a:rPr lang="it-IT" sz="950" b="0" i="0" smtClean="0">
                                            <a:latin typeface="Cambria Math" panose="02040503050406030204" pitchFamily="18" charset="0"/>
                                          </a:rPr>
                                          <m:t>T</m:t>
                                        </m:r>
                                        <m:r>
                                          <a:rPr lang="it-IT" sz="950" b="0" i="0" smtClean="0">
                                            <a:latin typeface="Cambria Math" panose="02040503050406030204" pitchFamily="18" charset="0"/>
                                          </a:rPr>
                                          <m:t>−1</m:t>
                                        </m:r>
                                      </m:sup>
                                      <m:e>
                                        <m:sSup>
                                          <m:sSupPr>
                                            <m:ctrlPr>
                                              <a:rPr lang="it-IT" sz="950" i="1">
                                                <a:latin typeface="Cambria Math" panose="02040503050406030204" pitchFamily="18" charset="0"/>
                                              </a:rPr>
                                            </m:ctrlPr>
                                          </m:sSupPr>
                                          <m:e>
                                            <m:d>
                                              <m:dPr>
                                                <m:ctrlPr>
                                                  <a:rPr lang="it-IT" sz="950" i="1">
                                                    <a:latin typeface="Cambria Math" panose="02040503050406030204" pitchFamily="18" charset="0"/>
                                                  </a:rPr>
                                                </m:ctrlPr>
                                              </m:dPr>
                                              <m:e>
                                                <m:sSub>
                                                  <m:sSubPr>
                                                    <m:ctrlPr>
                                                      <a:rPr lang="it-IT" sz="950" i="1">
                                                        <a:latin typeface="Cambria Math" panose="02040503050406030204" pitchFamily="18" charset="0"/>
                                                      </a:rPr>
                                                    </m:ctrlPr>
                                                  </m:sSubPr>
                                                  <m:e>
                                                    <m:r>
                                                      <m:rPr>
                                                        <m:sty m:val="p"/>
                                                      </m:rPr>
                                                      <a:rPr lang="it-IT" sz="950" i="0">
                                                        <a:latin typeface="Cambria Math" panose="02040503050406030204" pitchFamily="18" charset="0"/>
                                                      </a:rPr>
                                                      <m:t>x</m:t>
                                                    </m:r>
                                                  </m:e>
                                                  <m:sub>
                                                    <m:r>
                                                      <m:rPr>
                                                        <m:sty m:val="p"/>
                                                      </m:rPr>
                                                      <a:rPr lang="it-IT" sz="950" b="0" i="0" smtClean="0">
                                                        <a:latin typeface="Cambria Math" panose="02040503050406030204" pitchFamily="18" charset="0"/>
                                                      </a:rPr>
                                                      <m:t>t</m:t>
                                                    </m:r>
                                                  </m:sub>
                                                </m:sSub>
                                                <m:r>
                                                  <a:rPr lang="it-IT" sz="950" i="0">
                                                    <a:latin typeface="Cambria Math" panose="02040503050406030204" pitchFamily="18" charset="0"/>
                                                  </a:rPr>
                                                  <m:t>−</m:t>
                                                </m:r>
                                                <m:sSup>
                                                  <m:sSupPr>
                                                    <m:ctrlPr>
                                                      <a:rPr lang="it-IT" sz="950" i="1">
                                                        <a:latin typeface="Cambria Math" panose="02040503050406030204" pitchFamily="18" charset="0"/>
                                                      </a:rPr>
                                                    </m:ctrlPr>
                                                  </m:sSupPr>
                                                  <m:e>
                                                    <m:r>
                                                      <m:rPr>
                                                        <m:sty m:val="p"/>
                                                      </m:rPr>
                                                      <a:rPr lang="it-IT" sz="950" i="0">
                                                        <a:latin typeface="Cambria Math" panose="02040503050406030204" pitchFamily="18" charset="0"/>
                                                      </a:rPr>
                                                      <m:t>x</m:t>
                                                    </m:r>
                                                  </m:e>
                                                  <m:sup>
                                                    <m:r>
                                                      <a:rPr lang="it-IT" sz="950" i="0">
                                                        <a:latin typeface="Cambria Math" panose="02040503050406030204" pitchFamily="18" charset="0"/>
                                                      </a:rPr>
                                                      <m:t>∗</m:t>
                                                    </m:r>
                                                  </m:sup>
                                                </m:sSup>
                                              </m:e>
                                            </m:d>
                                          </m:e>
                                          <m:sup>
                                            <m:r>
                                              <m:rPr>
                                                <m:sty m:val="p"/>
                                              </m:rPr>
                                              <a:rPr lang="it-IT" sz="950" i="0">
                                                <a:latin typeface="Cambria Math" panose="02040503050406030204" pitchFamily="18" charset="0"/>
                                              </a:rPr>
                                              <m:t>T</m:t>
                                            </m:r>
                                          </m:sup>
                                        </m:sSup>
                                        <m:r>
                                          <m:rPr>
                                            <m:sty m:val="p"/>
                                          </m:rPr>
                                          <a:rPr lang="it-IT" sz="950" i="0">
                                            <a:latin typeface="Cambria Math" panose="02040503050406030204" pitchFamily="18" charset="0"/>
                                          </a:rPr>
                                          <m:t>Q</m:t>
                                        </m:r>
                                        <m:d>
                                          <m:dPr>
                                            <m:ctrlPr>
                                              <a:rPr lang="it-IT" sz="950" i="1">
                                                <a:latin typeface="Cambria Math" panose="02040503050406030204" pitchFamily="18" charset="0"/>
                                              </a:rPr>
                                            </m:ctrlPr>
                                          </m:dPr>
                                          <m:e>
                                            <m:sSub>
                                              <m:sSubPr>
                                                <m:ctrlPr>
                                                  <a:rPr lang="it-IT" sz="950" i="1">
                                                    <a:latin typeface="Cambria Math" panose="02040503050406030204" pitchFamily="18" charset="0"/>
                                                  </a:rPr>
                                                </m:ctrlPr>
                                              </m:sSubPr>
                                              <m:e>
                                                <m:r>
                                                  <m:rPr>
                                                    <m:sty m:val="p"/>
                                                  </m:rPr>
                                                  <a:rPr lang="it-IT" sz="950" i="0">
                                                    <a:latin typeface="Cambria Math" panose="02040503050406030204" pitchFamily="18" charset="0"/>
                                                  </a:rPr>
                                                  <m:t>x</m:t>
                                                </m:r>
                                              </m:e>
                                              <m:sub>
                                                <m:r>
                                                  <m:rPr>
                                                    <m:sty m:val="p"/>
                                                  </m:rPr>
                                                  <a:rPr lang="it-IT" sz="950" b="0" i="0" smtClean="0">
                                                    <a:latin typeface="Cambria Math" panose="02040503050406030204" pitchFamily="18" charset="0"/>
                                                  </a:rPr>
                                                  <m:t>t</m:t>
                                                </m:r>
                                              </m:sub>
                                            </m:sSub>
                                            <m:r>
                                              <a:rPr lang="it-IT" sz="950" i="0">
                                                <a:latin typeface="Cambria Math" panose="02040503050406030204" pitchFamily="18" charset="0"/>
                                              </a:rPr>
                                              <m:t>−</m:t>
                                            </m:r>
                                            <m:sSup>
                                              <m:sSupPr>
                                                <m:ctrlPr>
                                                  <a:rPr lang="it-IT" sz="950" i="1">
                                                    <a:latin typeface="Cambria Math" panose="02040503050406030204" pitchFamily="18" charset="0"/>
                                                  </a:rPr>
                                                </m:ctrlPr>
                                              </m:sSupPr>
                                              <m:e>
                                                <m:r>
                                                  <m:rPr>
                                                    <m:sty m:val="p"/>
                                                  </m:rPr>
                                                  <a:rPr lang="it-IT" sz="950" i="0">
                                                    <a:latin typeface="Cambria Math" panose="02040503050406030204" pitchFamily="18" charset="0"/>
                                                  </a:rPr>
                                                  <m:t>x</m:t>
                                                </m:r>
                                              </m:e>
                                              <m:sup>
                                                <m:r>
                                                  <a:rPr lang="it-IT" sz="950" i="0">
                                                    <a:latin typeface="Cambria Math" panose="02040503050406030204" pitchFamily="18" charset="0"/>
                                                  </a:rPr>
                                                  <m:t>∗</m:t>
                                                </m:r>
                                              </m:sup>
                                            </m:sSup>
                                          </m:e>
                                        </m:d>
                                        <m:r>
                                          <a:rPr lang="it-IT" sz="950" b="0" i="0" smtClean="0">
                                            <a:latin typeface="Cambria Math" panose="02040503050406030204" pitchFamily="18" charset="0"/>
                                          </a:rPr>
                                          <m:t>+</m:t>
                                        </m:r>
                                        <m:sSup>
                                          <m:sSupPr>
                                            <m:ctrlPr>
                                              <a:rPr lang="it-IT" sz="950" b="0" i="1" smtClean="0">
                                                <a:latin typeface="Cambria Math" panose="02040503050406030204" pitchFamily="18" charset="0"/>
                                              </a:rPr>
                                            </m:ctrlPr>
                                          </m:sSupPr>
                                          <m:e>
                                            <m:d>
                                              <m:dPr>
                                                <m:ctrlPr>
                                                  <a:rPr lang="it-IT" sz="950" b="0" i="1" smtClean="0">
                                                    <a:latin typeface="Cambria Math" panose="02040503050406030204" pitchFamily="18" charset="0"/>
                                                  </a:rPr>
                                                </m:ctrlPr>
                                              </m:dPr>
                                              <m:e>
                                                <m:sSub>
                                                  <m:sSubPr>
                                                    <m:ctrlPr>
                                                      <a:rPr lang="it-IT" sz="950" b="0" i="1" smtClean="0">
                                                        <a:latin typeface="Cambria Math" panose="02040503050406030204" pitchFamily="18" charset="0"/>
                                                      </a:rPr>
                                                    </m:ctrlPr>
                                                  </m:sSubPr>
                                                  <m:e>
                                                    <m:r>
                                                      <m:rPr>
                                                        <m:sty m:val="p"/>
                                                      </m:rPr>
                                                      <a:rPr lang="it-IT" sz="950" b="0" i="0" smtClean="0">
                                                        <a:latin typeface="Cambria Math" panose="02040503050406030204" pitchFamily="18" charset="0"/>
                                                      </a:rPr>
                                                      <m:t>u</m:t>
                                                    </m:r>
                                                  </m:e>
                                                  <m:sub>
                                                    <m:r>
                                                      <m:rPr>
                                                        <m:sty m:val="p"/>
                                                      </m:rPr>
                                                      <a:rPr lang="it-IT" sz="950" b="0" i="0" smtClean="0">
                                                        <a:latin typeface="Cambria Math" panose="02040503050406030204" pitchFamily="18" charset="0"/>
                                                      </a:rPr>
                                                      <m:t>t</m:t>
                                                    </m:r>
                                                  </m:sub>
                                                </m:sSub>
                                                <m:r>
                                                  <a:rPr lang="it-IT" sz="950" b="0" i="0" smtClean="0">
                                                    <a:latin typeface="Cambria Math" panose="02040503050406030204" pitchFamily="18" charset="0"/>
                                                  </a:rPr>
                                                  <m:t>−</m:t>
                                                </m:r>
                                                <m:sSup>
                                                  <m:sSupPr>
                                                    <m:ctrlPr>
                                                      <a:rPr lang="it-IT" sz="950" b="0" i="1" smtClean="0">
                                                        <a:latin typeface="Cambria Math" panose="02040503050406030204" pitchFamily="18" charset="0"/>
                                                      </a:rPr>
                                                    </m:ctrlPr>
                                                  </m:sSupPr>
                                                  <m:e>
                                                    <m:r>
                                                      <m:rPr>
                                                        <m:sty m:val="p"/>
                                                      </m:rPr>
                                                      <a:rPr lang="it-IT" sz="950" b="0" i="0" smtClean="0">
                                                        <a:latin typeface="Cambria Math" panose="02040503050406030204" pitchFamily="18" charset="0"/>
                                                      </a:rPr>
                                                      <m:t>u</m:t>
                                                    </m:r>
                                                  </m:e>
                                                  <m:sup>
                                                    <m:r>
                                                      <a:rPr lang="it-IT" sz="950" b="0" i="0" smtClean="0">
                                                        <a:latin typeface="Cambria Math" panose="02040503050406030204" pitchFamily="18" charset="0"/>
                                                      </a:rPr>
                                                      <m:t>∗</m:t>
                                                    </m:r>
                                                  </m:sup>
                                                </m:sSup>
                                              </m:e>
                                            </m:d>
                                          </m:e>
                                          <m:sup>
                                            <m:r>
                                              <m:rPr>
                                                <m:sty m:val="p"/>
                                              </m:rPr>
                                              <a:rPr lang="it-IT" sz="950" b="0" i="0" smtClean="0">
                                                <a:latin typeface="Cambria Math" panose="02040503050406030204" pitchFamily="18" charset="0"/>
                                              </a:rPr>
                                              <m:t>T</m:t>
                                            </m:r>
                                          </m:sup>
                                        </m:sSup>
                                        <m:r>
                                          <m:rPr>
                                            <m:sty m:val="p"/>
                                          </m:rPr>
                                          <a:rPr lang="it-IT" sz="950" b="0" i="0" smtClean="0">
                                            <a:latin typeface="Cambria Math" panose="02040503050406030204" pitchFamily="18" charset="0"/>
                                          </a:rPr>
                                          <m:t>R</m:t>
                                        </m:r>
                                        <m:d>
                                          <m:dPr>
                                            <m:ctrlPr>
                                              <a:rPr lang="it-IT" sz="950" b="0" i="1" smtClean="0">
                                                <a:latin typeface="Cambria Math" panose="02040503050406030204" pitchFamily="18" charset="0"/>
                                              </a:rPr>
                                            </m:ctrlPr>
                                          </m:dPr>
                                          <m:e>
                                            <m:sSub>
                                              <m:sSubPr>
                                                <m:ctrlPr>
                                                  <a:rPr lang="it-IT" sz="950" b="0" i="1" smtClean="0">
                                                    <a:latin typeface="Cambria Math" panose="02040503050406030204" pitchFamily="18" charset="0"/>
                                                  </a:rPr>
                                                </m:ctrlPr>
                                              </m:sSubPr>
                                              <m:e>
                                                <m:r>
                                                  <m:rPr>
                                                    <m:sty m:val="p"/>
                                                  </m:rPr>
                                                  <a:rPr lang="it-IT" sz="950" b="0" i="0" smtClean="0">
                                                    <a:latin typeface="Cambria Math" panose="02040503050406030204" pitchFamily="18" charset="0"/>
                                                  </a:rPr>
                                                  <m:t>u</m:t>
                                                </m:r>
                                              </m:e>
                                              <m:sub>
                                                <m:r>
                                                  <m:rPr>
                                                    <m:sty m:val="p"/>
                                                  </m:rPr>
                                                  <a:rPr lang="it-IT" sz="950" b="0" i="0" smtClean="0">
                                                    <a:latin typeface="Cambria Math" panose="02040503050406030204" pitchFamily="18" charset="0"/>
                                                  </a:rPr>
                                                  <m:t>t</m:t>
                                                </m:r>
                                              </m:sub>
                                            </m:sSub>
                                            <m:r>
                                              <a:rPr lang="it-IT" sz="950" b="0" i="0" smtClean="0">
                                                <a:latin typeface="Cambria Math" panose="02040503050406030204" pitchFamily="18" charset="0"/>
                                              </a:rPr>
                                              <m:t>−</m:t>
                                            </m:r>
                                            <m:sSup>
                                              <m:sSupPr>
                                                <m:ctrlPr>
                                                  <a:rPr lang="it-IT" sz="950" b="0" i="1" smtClean="0">
                                                    <a:latin typeface="Cambria Math" panose="02040503050406030204" pitchFamily="18" charset="0"/>
                                                  </a:rPr>
                                                </m:ctrlPr>
                                              </m:sSupPr>
                                              <m:e>
                                                <m:r>
                                                  <m:rPr>
                                                    <m:sty m:val="p"/>
                                                  </m:rPr>
                                                  <a:rPr lang="it-IT" sz="950" b="0" i="0" smtClean="0">
                                                    <a:latin typeface="Cambria Math" panose="02040503050406030204" pitchFamily="18" charset="0"/>
                                                  </a:rPr>
                                                  <m:t>u</m:t>
                                                </m:r>
                                              </m:e>
                                              <m:sup>
                                                <m:r>
                                                  <a:rPr lang="it-IT" sz="950" b="0" i="0" smtClean="0">
                                                    <a:latin typeface="Cambria Math" panose="02040503050406030204" pitchFamily="18" charset="0"/>
                                                  </a:rPr>
                                                  <m:t>∗</m:t>
                                                </m:r>
                                              </m:sup>
                                            </m:sSup>
                                          </m:e>
                                        </m:d>
                                      </m:e>
                                    </m:nary>
                                  </m:e>
                                </m:func>
                              </m:oMath>
                            </m:oMathPara>
                          </a14:m>
                          <a:endParaRPr lang="it-IT" sz="950" b="0" i="0">
                            <a:latin typeface="+mn-lt"/>
                          </a:endParaRPr>
                        </a:p>
                        <a:p>
                          <a:pPr algn="just">
                            <a:lnSpc>
                              <a:spcPct val="114000"/>
                            </a:lnSpc>
                          </a:pPr>
                          <a:endParaRPr lang="it-IT" sz="900" b="0" i="0">
                            <a:latin typeface="+mn-lt"/>
                          </a:endParaRPr>
                        </a:p>
                        <a:p>
                          <a:pPr algn="just">
                            <a:lnSpc>
                              <a:spcPct val="114000"/>
                            </a:lnSpc>
                          </a:pPr>
                          <a:endParaRPr lang="it-IT" sz="900" b="0" i="0">
                            <a:latin typeface="+mn-lt"/>
                          </a:endParaRPr>
                        </a:p>
                        <a:p>
                          <a:pPr algn="just">
                            <a:lnSpc>
                              <a:spcPct val="114000"/>
                            </a:lnSpc>
                          </a:pPr>
                          <a:r>
                            <a:rPr lang="en-US" sz="1200" b="1" u="none" strike="noStrike" cap="none">
                              <a:solidFill>
                                <a:srgbClr val="000000"/>
                              </a:solidFill>
                              <a:sym typeface="Arial"/>
                            </a:rPr>
                            <a:t>2 </a:t>
                          </a:r>
                          <a:r>
                            <a:rPr lang="en-US" sz="1200" b="1" u="none" strike="noStrike" cap="none" err="1">
                              <a:solidFill>
                                <a:srgbClr val="000000"/>
                              </a:solidFill>
                              <a:sym typeface="Arial"/>
                            </a:rPr>
                            <a:t>Riccati</a:t>
                          </a:r>
                          <a:r>
                            <a:rPr lang="en-US" sz="1200" b="1" u="none" strike="noStrike" cap="none">
                              <a:solidFill>
                                <a:srgbClr val="000000"/>
                              </a:solidFill>
                              <a:sym typeface="Arial"/>
                            </a:rPr>
                            <a:t> Equations</a:t>
                          </a:r>
                          <a:r>
                            <a:rPr lang="en-US" sz="1200" b="0" u="none" strike="noStrike" cap="none">
                              <a:solidFill>
                                <a:srgbClr val="000000"/>
                              </a:solidFill>
                              <a:sym typeface="Arial"/>
                            </a:rPr>
                            <a:t>:</a:t>
                          </a:r>
                        </a:p>
                        <a:p>
                          <a:pPr algn="just">
                            <a:lnSpc>
                              <a:spcPct val="114000"/>
                            </a:lnSpc>
                          </a:pPr>
                          <a14:m>
                            <m:oMathPara xmlns:m="http://schemas.openxmlformats.org/officeDocument/2006/math">
                              <m:oMathParaPr>
                                <m:jc m:val="centerGroup"/>
                              </m:oMathParaPr>
                              <m:oMath xmlns:m="http://schemas.openxmlformats.org/officeDocument/2006/math">
                                <m:r>
                                  <a:rPr lang="en-US" sz="1200" i="0" dirty="0" smtClean="0">
                                    <a:latin typeface="Cambria Math" panose="02040503050406030204" pitchFamily="18" charset="0"/>
                                  </a:rPr>
                                  <m:t> </m:t>
                                </m:r>
                                <m:sSub>
                                  <m:sSubPr>
                                    <m:ctrlPr>
                                      <a:rPr lang="it-IT" sz="1200" b="0" i="1" dirty="0" smtClean="0">
                                        <a:latin typeface="Cambria Math" panose="02040503050406030204" pitchFamily="18" charset="0"/>
                                        <a:ea typeface="Cambria Math" panose="02040503050406030204" pitchFamily="18" charset="0"/>
                                      </a:rPr>
                                    </m:ctrlPr>
                                  </m:sSubPr>
                                  <m:e>
                                    <m:r>
                                      <m:rPr>
                                        <m:sty m:val="p"/>
                                      </m:rPr>
                                      <a:rPr lang="it-IT" sz="1200" b="0" i="0" dirty="0" smtClean="0">
                                        <a:latin typeface="Cambria Math" panose="02040503050406030204" pitchFamily="18" charset="0"/>
                                        <a:ea typeface="Cambria Math" panose="02040503050406030204" pitchFamily="18" charset="0"/>
                                      </a:rPr>
                                      <m:t>K</m:t>
                                    </m:r>
                                  </m:e>
                                  <m:sub>
                                    <m:r>
                                      <m:rPr>
                                        <m:sty m:val="p"/>
                                      </m:rPr>
                                      <a:rPr lang="it-IT" sz="1200" b="0" i="0" dirty="0" smtClean="0">
                                        <a:latin typeface="Cambria Math" panose="02040503050406030204" pitchFamily="18" charset="0"/>
                                        <a:ea typeface="Cambria Math" panose="02040503050406030204" pitchFamily="18" charset="0"/>
                                      </a:rPr>
                                      <m:t>t</m:t>
                                    </m:r>
                                  </m:sub>
                                </m:sSub>
                                <m:r>
                                  <a:rPr lang="it-IT" sz="1200" b="0" i="0" dirty="0" smtClean="0">
                                    <a:latin typeface="Cambria Math" panose="02040503050406030204" pitchFamily="18" charset="0"/>
                                    <a:ea typeface="Cambria Math" panose="02040503050406030204" pitchFamily="18" charset="0"/>
                                  </a:rPr>
                                  <m:t>=−</m:t>
                                </m:r>
                                <m:sSup>
                                  <m:sSupPr>
                                    <m:ctrlPr>
                                      <a:rPr lang="it-IT" sz="1200" b="0" i="1" dirty="0" smtClean="0">
                                        <a:latin typeface="Cambria Math" panose="02040503050406030204" pitchFamily="18" charset="0"/>
                                        <a:ea typeface="Cambria Math" panose="02040503050406030204" pitchFamily="18" charset="0"/>
                                      </a:rPr>
                                    </m:ctrlPr>
                                  </m:sSupPr>
                                  <m:e>
                                    <m:d>
                                      <m:dPr>
                                        <m:ctrlPr>
                                          <a:rPr lang="it-IT" sz="1200" b="0" i="1" dirty="0" smtClean="0">
                                            <a:latin typeface="Cambria Math" panose="02040503050406030204" pitchFamily="18" charset="0"/>
                                            <a:ea typeface="Cambria Math" panose="02040503050406030204" pitchFamily="18" charset="0"/>
                                          </a:rPr>
                                        </m:ctrlPr>
                                      </m:dPr>
                                      <m:e>
                                        <m:sSup>
                                          <m:sSupPr>
                                            <m:ctrlPr>
                                              <a:rPr lang="it-IT" sz="1200" b="0" i="1" dirty="0" smtClean="0">
                                                <a:latin typeface="Cambria Math" panose="02040503050406030204" pitchFamily="18" charset="0"/>
                                                <a:ea typeface="Cambria Math" panose="02040503050406030204" pitchFamily="18" charset="0"/>
                                              </a:rPr>
                                            </m:ctrlPr>
                                          </m:sSupPr>
                                          <m:e>
                                            <m:r>
                                              <m:rPr>
                                                <m:sty m:val="p"/>
                                              </m:rPr>
                                              <a:rPr lang="it-IT" sz="1200" b="0" i="0" dirty="0" smtClean="0">
                                                <a:latin typeface="Cambria Math" panose="02040503050406030204" pitchFamily="18" charset="0"/>
                                                <a:ea typeface="Cambria Math" panose="02040503050406030204" pitchFamily="18" charset="0"/>
                                              </a:rPr>
                                              <m:t>B</m:t>
                                            </m:r>
                                          </m:e>
                                          <m:sup>
                                            <m:r>
                                              <m:rPr>
                                                <m:sty m:val="p"/>
                                              </m:rPr>
                                              <a:rPr lang="it-IT" sz="1200" b="0" i="0" dirty="0" smtClean="0">
                                                <a:latin typeface="Cambria Math" panose="02040503050406030204" pitchFamily="18" charset="0"/>
                                                <a:ea typeface="Cambria Math" panose="02040503050406030204" pitchFamily="18" charset="0"/>
                                              </a:rPr>
                                              <m:t>T</m:t>
                                            </m:r>
                                          </m:sup>
                                        </m:sSup>
                                        <m:sSub>
                                          <m:sSubPr>
                                            <m:ctrlPr>
                                              <a:rPr lang="it-IT" sz="1200" b="0" i="1" dirty="0" smtClean="0">
                                                <a:latin typeface="Cambria Math" panose="02040503050406030204" pitchFamily="18" charset="0"/>
                                                <a:ea typeface="Cambria Math" panose="02040503050406030204" pitchFamily="18" charset="0"/>
                                              </a:rPr>
                                            </m:ctrlPr>
                                          </m:sSubPr>
                                          <m:e>
                                            <m:r>
                                              <m:rPr>
                                                <m:sty m:val="p"/>
                                              </m:rPr>
                                              <a:rPr lang="it-IT" sz="1200" b="0" i="0" dirty="0" smtClean="0">
                                                <a:latin typeface="Cambria Math" panose="02040503050406030204" pitchFamily="18" charset="0"/>
                                                <a:ea typeface="Cambria Math" panose="02040503050406030204" pitchFamily="18" charset="0"/>
                                              </a:rPr>
                                              <m:t>P</m:t>
                                            </m:r>
                                          </m:e>
                                          <m:sub>
                                            <m:r>
                                              <m:rPr>
                                                <m:sty m:val="p"/>
                                              </m:rPr>
                                              <a:rPr lang="it-IT" sz="1200" b="0" i="0" dirty="0" smtClean="0">
                                                <a:latin typeface="Cambria Math" panose="02040503050406030204" pitchFamily="18" charset="0"/>
                                                <a:ea typeface="Cambria Math" panose="02040503050406030204" pitchFamily="18" charset="0"/>
                                              </a:rPr>
                                              <m:t>t</m:t>
                                            </m:r>
                                            <m:r>
                                              <a:rPr lang="it-IT" sz="1200" b="0" i="0" dirty="0" smtClean="0">
                                                <a:latin typeface="Cambria Math" panose="02040503050406030204" pitchFamily="18" charset="0"/>
                                                <a:ea typeface="Cambria Math" panose="02040503050406030204" pitchFamily="18" charset="0"/>
                                              </a:rPr>
                                              <m:t>+1</m:t>
                                            </m:r>
                                          </m:sub>
                                        </m:sSub>
                                        <m:r>
                                          <m:rPr>
                                            <m:sty m:val="p"/>
                                          </m:rPr>
                                          <a:rPr lang="it-IT" sz="1200" b="0" i="0" dirty="0" smtClean="0">
                                            <a:latin typeface="Cambria Math" panose="02040503050406030204" pitchFamily="18" charset="0"/>
                                            <a:ea typeface="Cambria Math" panose="02040503050406030204" pitchFamily="18" charset="0"/>
                                          </a:rPr>
                                          <m:t>B</m:t>
                                        </m:r>
                                        <m:r>
                                          <a:rPr lang="it-IT" sz="1200" b="0" i="0" dirty="0" smtClean="0">
                                            <a:latin typeface="Cambria Math" panose="02040503050406030204" pitchFamily="18" charset="0"/>
                                            <a:ea typeface="Cambria Math" panose="02040503050406030204" pitchFamily="18" charset="0"/>
                                          </a:rPr>
                                          <m:t>+</m:t>
                                        </m:r>
                                        <m:r>
                                          <m:rPr>
                                            <m:sty m:val="p"/>
                                          </m:rPr>
                                          <a:rPr lang="it-IT" sz="1200" b="0" i="0" dirty="0" smtClean="0">
                                            <a:latin typeface="Cambria Math" panose="02040503050406030204" pitchFamily="18" charset="0"/>
                                            <a:ea typeface="Cambria Math" panose="02040503050406030204" pitchFamily="18" charset="0"/>
                                          </a:rPr>
                                          <m:t>R</m:t>
                                        </m:r>
                                      </m:e>
                                    </m:d>
                                  </m:e>
                                  <m:sup>
                                    <m:r>
                                      <a:rPr lang="it-IT" sz="1200" b="0" i="0" dirty="0" smtClean="0">
                                        <a:latin typeface="Cambria Math" panose="02040503050406030204" pitchFamily="18" charset="0"/>
                                        <a:ea typeface="Cambria Math" panose="02040503050406030204" pitchFamily="18" charset="0"/>
                                      </a:rPr>
                                      <m:t>−1</m:t>
                                    </m:r>
                                  </m:sup>
                                </m:sSup>
                                <m:sSup>
                                  <m:sSupPr>
                                    <m:ctrlPr>
                                      <a:rPr lang="it-IT" sz="1200" b="0" i="1" dirty="0" smtClean="0">
                                        <a:latin typeface="Cambria Math" panose="02040503050406030204" pitchFamily="18" charset="0"/>
                                        <a:ea typeface="Cambria Math" panose="02040503050406030204" pitchFamily="18" charset="0"/>
                                      </a:rPr>
                                    </m:ctrlPr>
                                  </m:sSupPr>
                                  <m:e>
                                    <m:r>
                                      <m:rPr>
                                        <m:sty m:val="p"/>
                                      </m:rPr>
                                      <a:rPr lang="it-IT" sz="1200" b="0" i="0" dirty="0" smtClean="0">
                                        <a:latin typeface="Cambria Math" panose="02040503050406030204" pitchFamily="18" charset="0"/>
                                        <a:ea typeface="Cambria Math" panose="02040503050406030204" pitchFamily="18" charset="0"/>
                                      </a:rPr>
                                      <m:t>B</m:t>
                                    </m:r>
                                  </m:e>
                                  <m:sup>
                                    <m:r>
                                      <m:rPr>
                                        <m:sty m:val="p"/>
                                      </m:rPr>
                                      <a:rPr lang="it-IT" sz="1200" b="0" i="0" dirty="0" smtClean="0">
                                        <a:latin typeface="Cambria Math" panose="02040503050406030204" pitchFamily="18" charset="0"/>
                                        <a:ea typeface="Cambria Math" panose="02040503050406030204" pitchFamily="18" charset="0"/>
                                      </a:rPr>
                                      <m:t>T</m:t>
                                    </m:r>
                                  </m:sup>
                                </m:sSup>
                                <m:sSub>
                                  <m:sSubPr>
                                    <m:ctrlPr>
                                      <a:rPr lang="it-IT" sz="1200" b="0" i="1" dirty="0" smtClean="0">
                                        <a:latin typeface="Cambria Math" panose="02040503050406030204" pitchFamily="18" charset="0"/>
                                        <a:ea typeface="Cambria Math" panose="02040503050406030204" pitchFamily="18" charset="0"/>
                                      </a:rPr>
                                    </m:ctrlPr>
                                  </m:sSubPr>
                                  <m:e>
                                    <m:r>
                                      <m:rPr>
                                        <m:sty m:val="p"/>
                                      </m:rPr>
                                      <a:rPr lang="it-IT" sz="1200" b="0" i="0" dirty="0" smtClean="0">
                                        <a:latin typeface="Cambria Math" panose="02040503050406030204" pitchFamily="18" charset="0"/>
                                        <a:ea typeface="Cambria Math" panose="02040503050406030204" pitchFamily="18" charset="0"/>
                                      </a:rPr>
                                      <m:t>P</m:t>
                                    </m:r>
                                  </m:e>
                                  <m:sub>
                                    <m:r>
                                      <m:rPr>
                                        <m:sty m:val="p"/>
                                      </m:rPr>
                                      <a:rPr lang="it-IT" sz="1200" b="0" i="0" dirty="0" smtClean="0">
                                        <a:latin typeface="Cambria Math" panose="02040503050406030204" pitchFamily="18" charset="0"/>
                                        <a:ea typeface="Cambria Math" panose="02040503050406030204" pitchFamily="18" charset="0"/>
                                      </a:rPr>
                                      <m:t>t</m:t>
                                    </m:r>
                                    <m:r>
                                      <a:rPr lang="it-IT" sz="1200" b="0" i="0" dirty="0" smtClean="0">
                                        <a:latin typeface="Cambria Math" panose="02040503050406030204" pitchFamily="18" charset="0"/>
                                        <a:ea typeface="Cambria Math" panose="02040503050406030204" pitchFamily="18" charset="0"/>
                                      </a:rPr>
                                      <m:t>+1</m:t>
                                    </m:r>
                                  </m:sub>
                                </m:sSub>
                                <m:r>
                                  <m:rPr>
                                    <m:sty m:val="p"/>
                                  </m:rPr>
                                  <a:rPr lang="it-IT" sz="1200" b="0" i="0" dirty="0" smtClean="0">
                                    <a:latin typeface="Cambria Math" panose="02040503050406030204" pitchFamily="18" charset="0"/>
                                    <a:ea typeface="Cambria Math" panose="02040503050406030204" pitchFamily="18" charset="0"/>
                                  </a:rPr>
                                  <m:t>A</m:t>
                                </m:r>
                              </m:oMath>
                            </m:oMathPara>
                          </a14:m>
                          <a:endParaRPr lang="en-US" sz="1200" b="0" i="0" u="none" strike="noStrike" cap="none">
                            <a:solidFill>
                              <a:srgbClr val="000000"/>
                            </a:solidFill>
                            <a:latin typeface="Cambria Math" panose="02040503050406030204" pitchFamily="18" charset="0"/>
                            <a:ea typeface="Cambria Math" panose="02040503050406030204" pitchFamily="18" charset="0"/>
                            <a:sym typeface="Arial"/>
                          </a:endParaRPr>
                        </a:p>
                        <a:p>
                          <a:pPr algn="just">
                            <a:lnSpc>
                              <a:spcPct val="114000"/>
                            </a:lnSpc>
                          </a:pPr>
                          <a14:m>
                            <m:oMathPara xmlns:m="http://schemas.openxmlformats.org/officeDocument/2006/math">
                              <m:oMathParaPr>
                                <m:jc m:val="centerGroup"/>
                              </m:oMathParaPr>
                              <m:oMath xmlns:m="http://schemas.openxmlformats.org/officeDocument/2006/math">
                                <m:sSub>
                                  <m:sSubPr>
                                    <m:ctrlPr>
                                      <a:rPr lang="it-IT" sz="1200" b="0" i="1" smtClean="0">
                                        <a:latin typeface="Cambria Math" panose="02040503050406030204" pitchFamily="18" charset="0"/>
                                        <a:ea typeface="Cambria Math" panose="02040503050406030204" pitchFamily="18" charset="0"/>
                                      </a:rPr>
                                    </m:ctrlPr>
                                  </m:sSubPr>
                                  <m:e>
                                    <m:r>
                                      <m:rPr>
                                        <m:sty m:val="p"/>
                                      </m:rPr>
                                      <a:rPr lang="it-IT" sz="1200" b="0" i="0" smtClean="0">
                                        <a:latin typeface="Cambria Math" panose="02040503050406030204" pitchFamily="18" charset="0"/>
                                        <a:ea typeface="Cambria Math" panose="02040503050406030204" pitchFamily="18" charset="0"/>
                                      </a:rPr>
                                      <m:t>P</m:t>
                                    </m:r>
                                  </m:e>
                                  <m:sub>
                                    <m:r>
                                      <m:rPr>
                                        <m:sty m:val="p"/>
                                      </m:rPr>
                                      <a:rPr lang="it-IT" sz="1200" b="0" i="0" smtClean="0">
                                        <a:latin typeface="Cambria Math" panose="02040503050406030204" pitchFamily="18" charset="0"/>
                                        <a:ea typeface="Cambria Math" panose="02040503050406030204" pitchFamily="18" charset="0"/>
                                      </a:rPr>
                                      <m:t>t</m:t>
                                    </m:r>
                                  </m:sub>
                                </m:sSub>
                                <m:r>
                                  <a:rPr lang="it-IT" sz="1200" b="0" i="0" smtClean="0">
                                    <a:latin typeface="Cambria Math" panose="02040503050406030204" pitchFamily="18" charset="0"/>
                                    <a:ea typeface="Cambria Math" panose="02040503050406030204" pitchFamily="18" charset="0"/>
                                  </a:rPr>
                                  <m:t>=</m:t>
                                </m:r>
                                <m:r>
                                  <m:rPr>
                                    <m:sty m:val="p"/>
                                  </m:rPr>
                                  <a:rPr lang="it-IT" sz="1200" b="0" i="0" smtClean="0">
                                    <a:latin typeface="Cambria Math" panose="02040503050406030204" pitchFamily="18" charset="0"/>
                                    <a:ea typeface="Cambria Math" panose="02040503050406030204" pitchFamily="18" charset="0"/>
                                  </a:rPr>
                                  <m:t>Q</m:t>
                                </m:r>
                                <m:r>
                                  <a:rPr lang="it-IT" sz="1200" b="0" i="0" smtClean="0">
                                    <a:latin typeface="Cambria Math" panose="02040503050406030204" pitchFamily="18" charset="0"/>
                                    <a:ea typeface="Cambria Math" panose="02040503050406030204" pitchFamily="18" charset="0"/>
                                  </a:rPr>
                                  <m:t>+</m:t>
                                </m:r>
                                <m:sSup>
                                  <m:sSupPr>
                                    <m:ctrlPr>
                                      <a:rPr lang="it-IT" sz="1200" b="0" i="1" smtClean="0">
                                        <a:latin typeface="Cambria Math" panose="02040503050406030204" pitchFamily="18" charset="0"/>
                                        <a:ea typeface="Cambria Math" panose="02040503050406030204" pitchFamily="18" charset="0"/>
                                      </a:rPr>
                                    </m:ctrlPr>
                                  </m:sSupPr>
                                  <m:e>
                                    <m:r>
                                      <m:rPr>
                                        <m:sty m:val="p"/>
                                      </m:rPr>
                                      <a:rPr lang="it-IT" sz="1200" b="0" i="0" smtClean="0">
                                        <a:latin typeface="Cambria Math" panose="02040503050406030204" pitchFamily="18" charset="0"/>
                                        <a:ea typeface="Cambria Math" panose="02040503050406030204" pitchFamily="18" charset="0"/>
                                      </a:rPr>
                                      <m:t>A</m:t>
                                    </m:r>
                                  </m:e>
                                  <m:sup>
                                    <m:r>
                                      <m:rPr>
                                        <m:sty m:val="p"/>
                                      </m:rPr>
                                      <a:rPr lang="it-IT" sz="1200" b="0" i="0" smtClean="0">
                                        <a:latin typeface="Cambria Math" panose="02040503050406030204" pitchFamily="18" charset="0"/>
                                        <a:ea typeface="Cambria Math" panose="02040503050406030204" pitchFamily="18" charset="0"/>
                                      </a:rPr>
                                      <m:t>T</m:t>
                                    </m:r>
                                  </m:sup>
                                </m:sSup>
                                <m:sSub>
                                  <m:sSubPr>
                                    <m:ctrlPr>
                                      <a:rPr lang="it-IT" sz="1200" b="0" i="1" smtClean="0">
                                        <a:latin typeface="Cambria Math" panose="02040503050406030204" pitchFamily="18" charset="0"/>
                                        <a:ea typeface="Cambria Math" panose="02040503050406030204" pitchFamily="18" charset="0"/>
                                      </a:rPr>
                                    </m:ctrlPr>
                                  </m:sSubPr>
                                  <m:e>
                                    <m:r>
                                      <m:rPr>
                                        <m:sty m:val="p"/>
                                      </m:rPr>
                                      <a:rPr lang="it-IT" sz="1200" b="0" i="0" smtClean="0">
                                        <a:latin typeface="Cambria Math" panose="02040503050406030204" pitchFamily="18" charset="0"/>
                                        <a:ea typeface="Cambria Math" panose="02040503050406030204" pitchFamily="18" charset="0"/>
                                      </a:rPr>
                                      <m:t>P</m:t>
                                    </m:r>
                                  </m:e>
                                  <m:sub>
                                    <m:r>
                                      <m:rPr>
                                        <m:sty m:val="p"/>
                                      </m:rPr>
                                      <a:rPr lang="it-IT" sz="1200" b="0" i="0" smtClean="0">
                                        <a:latin typeface="Cambria Math" panose="02040503050406030204" pitchFamily="18" charset="0"/>
                                        <a:ea typeface="Cambria Math" panose="02040503050406030204" pitchFamily="18" charset="0"/>
                                      </a:rPr>
                                      <m:t>t</m:t>
                                    </m:r>
                                    <m:r>
                                      <a:rPr lang="it-IT" sz="1200" b="0" i="0" smtClean="0">
                                        <a:latin typeface="Cambria Math" panose="02040503050406030204" pitchFamily="18" charset="0"/>
                                        <a:ea typeface="Cambria Math" panose="02040503050406030204" pitchFamily="18" charset="0"/>
                                      </a:rPr>
                                      <m:t>+1</m:t>
                                    </m:r>
                                  </m:sub>
                                </m:sSub>
                                <m:r>
                                  <m:rPr>
                                    <m:sty m:val="p"/>
                                  </m:rPr>
                                  <a:rPr lang="it-IT" sz="1200" b="0" i="0" smtClean="0">
                                    <a:latin typeface="Cambria Math" panose="02040503050406030204" pitchFamily="18" charset="0"/>
                                    <a:ea typeface="Cambria Math" panose="02040503050406030204" pitchFamily="18" charset="0"/>
                                  </a:rPr>
                                  <m:t>A</m:t>
                                </m:r>
                                <m:r>
                                  <a:rPr lang="it-IT" sz="1200" b="0" i="0" smtClean="0">
                                    <a:latin typeface="Cambria Math" panose="02040503050406030204" pitchFamily="18" charset="0"/>
                                    <a:ea typeface="Cambria Math" panose="02040503050406030204" pitchFamily="18" charset="0"/>
                                  </a:rPr>
                                  <m:t>+</m:t>
                                </m:r>
                                <m:sSup>
                                  <m:sSupPr>
                                    <m:ctrlPr>
                                      <a:rPr lang="it-IT" sz="1200" b="0" i="1" smtClean="0">
                                        <a:latin typeface="Cambria Math" panose="02040503050406030204" pitchFamily="18" charset="0"/>
                                        <a:ea typeface="Cambria Math" panose="02040503050406030204" pitchFamily="18" charset="0"/>
                                      </a:rPr>
                                    </m:ctrlPr>
                                  </m:sSupPr>
                                  <m:e>
                                    <m:r>
                                      <m:rPr>
                                        <m:sty m:val="p"/>
                                      </m:rPr>
                                      <a:rPr lang="it-IT" sz="1200" b="0" i="0" smtClean="0">
                                        <a:latin typeface="Cambria Math" panose="02040503050406030204" pitchFamily="18" charset="0"/>
                                        <a:ea typeface="Cambria Math" panose="02040503050406030204" pitchFamily="18" charset="0"/>
                                      </a:rPr>
                                      <m:t>A</m:t>
                                    </m:r>
                                  </m:e>
                                  <m:sup>
                                    <m:r>
                                      <m:rPr>
                                        <m:sty m:val="p"/>
                                      </m:rPr>
                                      <a:rPr lang="it-IT" sz="1200" b="0" i="0" smtClean="0">
                                        <a:latin typeface="Cambria Math" panose="02040503050406030204" pitchFamily="18" charset="0"/>
                                        <a:ea typeface="Cambria Math" panose="02040503050406030204" pitchFamily="18" charset="0"/>
                                      </a:rPr>
                                      <m:t>T</m:t>
                                    </m:r>
                                  </m:sup>
                                </m:sSup>
                                <m:sSub>
                                  <m:sSubPr>
                                    <m:ctrlPr>
                                      <a:rPr lang="it-IT" sz="1200" b="0" i="1" smtClean="0">
                                        <a:latin typeface="Cambria Math" panose="02040503050406030204" pitchFamily="18" charset="0"/>
                                        <a:ea typeface="Cambria Math" panose="02040503050406030204" pitchFamily="18" charset="0"/>
                                      </a:rPr>
                                    </m:ctrlPr>
                                  </m:sSubPr>
                                  <m:e>
                                    <m:r>
                                      <m:rPr>
                                        <m:sty m:val="p"/>
                                      </m:rPr>
                                      <a:rPr lang="it-IT" sz="1200" b="0" i="0" smtClean="0">
                                        <a:latin typeface="Cambria Math" panose="02040503050406030204" pitchFamily="18" charset="0"/>
                                        <a:ea typeface="Cambria Math" panose="02040503050406030204" pitchFamily="18" charset="0"/>
                                      </a:rPr>
                                      <m:t>P</m:t>
                                    </m:r>
                                  </m:e>
                                  <m:sub>
                                    <m:r>
                                      <m:rPr>
                                        <m:sty m:val="p"/>
                                      </m:rPr>
                                      <a:rPr lang="it-IT" sz="1200" b="0" i="0" smtClean="0">
                                        <a:latin typeface="Cambria Math" panose="02040503050406030204" pitchFamily="18" charset="0"/>
                                        <a:ea typeface="Cambria Math" panose="02040503050406030204" pitchFamily="18" charset="0"/>
                                      </a:rPr>
                                      <m:t>t</m:t>
                                    </m:r>
                                    <m:r>
                                      <a:rPr lang="it-IT" sz="1200" b="0" i="0" smtClean="0">
                                        <a:latin typeface="Cambria Math" panose="02040503050406030204" pitchFamily="18" charset="0"/>
                                        <a:ea typeface="Cambria Math" panose="02040503050406030204" pitchFamily="18" charset="0"/>
                                      </a:rPr>
                                      <m:t>+1</m:t>
                                    </m:r>
                                  </m:sub>
                                </m:sSub>
                                <m:r>
                                  <m:rPr>
                                    <m:sty m:val="p"/>
                                  </m:rPr>
                                  <a:rPr lang="it-IT" sz="1200" b="0" i="0" smtClean="0">
                                    <a:latin typeface="Cambria Math" panose="02040503050406030204" pitchFamily="18" charset="0"/>
                                    <a:ea typeface="Cambria Math" panose="02040503050406030204" pitchFamily="18" charset="0"/>
                                  </a:rPr>
                                  <m:t>B</m:t>
                                </m:r>
                                <m:sSub>
                                  <m:sSubPr>
                                    <m:ctrlPr>
                                      <a:rPr lang="it-IT" sz="1200" b="0" i="1" smtClean="0">
                                        <a:latin typeface="Cambria Math" panose="02040503050406030204" pitchFamily="18" charset="0"/>
                                        <a:ea typeface="Cambria Math" panose="02040503050406030204" pitchFamily="18" charset="0"/>
                                      </a:rPr>
                                    </m:ctrlPr>
                                  </m:sSubPr>
                                  <m:e>
                                    <m:r>
                                      <m:rPr>
                                        <m:sty m:val="p"/>
                                      </m:rPr>
                                      <a:rPr lang="it-IT" sz="1200" b="0" i="0" smtClean="0">
                                        <a:latin typeface="Cambria Math" panose="02040503050406030204" pitchFamily="18" charset="0"/>
                                        <a:ea typeface="Cambria Math" panose="02040503050406030204" pitchFamily="18" charset="0"/>
                                      </a:rPr>
                                      <m:t>K</m:t>
                                    </m:r>
                                  </m:e>
                                  <m:sub>
                                    <m:r>
                                      <m:rPr>
                                        <m:sty m:val="p"/>
                                      </m:rPr>
                                      <a:rPr lang="it-IT" sz="1200" b="0" i="0" smtClean="0">
                                        <a:latin typeface="Cambria Math" panose="02040503050406030204" pitchFamily="18" charset="0"/>
                                        <a:ea typeface="Cambria Math" panose="02040503050406030204" pitchFamily="18" charset="0"/>
                                      </a:rPr>
                                      <m:t>t</m:t>
                                    </m:r>
                                  </m:sub>
                                </m:sSub>
                              </m:oMath>
                            </m:oMathPara>
                          </a14:m>
                          <a:endParaRPr lang="it-IT" sz="1200" b="0" i="0">
                            <a:latin typeface="Cambria Math" panose="02040503050406030204" pitchFamily="18" charset="0"/>
                            <a:ea typeface="Cambria Math" panose="02040503050406030204" pitchFamily="18" charset="0"/>
                          </a:endParaRPr>
                        </a:p>
                        <a:p>
                          <a:pPr algn="just"/>
                          <a:endParaRPr lang="it-IT" sz="1200">
                            <a:latin typeface="+mn-lt"/>
                          </a:endParaRPr>
                        </a:p>
                        <a:p>
                          <a:pPr algn="just"/>
                          <a:endParaRPr lang="it-IT" sz="1200">
                            <a:latin typeface="+mn-lt"/>
                          </a:endParaRPr>
                        </a:p>
                        <a:p>
                          <a:pPr algn="just"/>
                          <a:endParaRPr lang="it-IT" sz="1200">
                            <a:latin typeface="+mn-lt"/>
                          </a:endParaRPr>
                        </a:p>
                        <a:p>
                          <a:pPr algn="just">
                            <a:lnSpc>
                              <a:spcPct val="114000"/>
                            </a:lnSpc>
                          </a:pPr>
                          <a:r>
                            <a:rPr lang="it-IT" sz="1200" b="0"/>
                            <a:t>Control Input:</a:t>
                          </a:r>
                        </a:p>
                        <a:p>
                          <a:pPr algn="just">
                            <a:lnSpc>
                              <a:spcPct val="114000"/>
                            </a:lnSpc>
                          </a:pPr>
                          <a14:m>
                            <m:oMathPara xmlns:m="http://schemas.openxmlformats.org/officeDocument/2006/math">
                              <m:oMathParaPr>
                                <m:jc m:val="centerGroup"/>
                              </m:oMathParaPr>
                              <m:oMath xmlns:m="http://schemas.openxmlformats.org/officeDocument/2006/math">
                                <m:sSub>
                                  <m:sSubPr>
                                    <m:ctrlPr>
                                      <a:rPr lang="it-IT" sz="1200" b="0" i="1" smtClean="0">
                                        <a:latin typeface="Cambria Math" panose="02040503050406030204" pitchFamily="18" charset="0"/>
                                      </a:rPr>
                                    </m:ctrlPr>
                                  </m:sSubPr>
                                  <m:e>
                                    <m:r>
                                      <m:rPr>
                                        <m:sty m:val="p"/>
                                      </m:rPr>
                                      <a:rPr lang="it-IT" sz="1200" b="0" i="0" smtClean="0">
                                        <a:latin typeface="Cambria Math" panose="02040503050406030204" pitchFamily="18" charset="0"/>
                                      </a:rPr>
                                      <m:t>u</m:t>
                                    </m:r>
                                  </m:e>
                                  <m:sub>
                                    <m:r>
                                      <m:rPr>
                                        <m:sty m:val="p"/>
                                      </m:rPr>
                                      <a:rPr lang="it-IT" sz="1200" b="0" i="0" smtClean="0">
                                        <a:latin typeface="Cambria Math" panose="02040503050406030204" pitchFamily="18" charset="0"/>
                                      </a:rPr>
                                      <m:t>LQR</m:t>
                                    </m:r>
                                  </m:sub>
                                </m:sSub>
                                <m:r>
                                  <a:rPr lang="it-IT" sz="1200" b="0" i="0" smtClean="0">
                                    <a:latin typeface="Cambria Math" panose="02040503050406030204" pitchFamily="18" charset="0"/>
                                  </a:rPr>
                                  <m:t>=</m:t>
                                </m:r>
                                <m:sSub>
                                  <m:sSubPr>
                                    <m:ctrlPr>
                                      <a:rPr lang="it-IT" sz="1200" b="0" i="1" smtClean="0">
                                        <a:latin typeface="Cambria Math" panose="02040503050406030204" pitchFamily="18" charset="0"/>
                                      </a:rPr>
                                    </m:ctrlPr>
                                  </m:sSubPr>
                                  <m:e>
                                    <m:r>
                                      <m:rPr>
                                        <m:sty m:val="p"/>
                                      </m:rPr>
                                      <a:rPr lang="it-IT" sz="1200" b="0" i="0" smtClean="0">
                                        <a:latin typeface="Cambria Math" panose="02040503050406030204" pitchFamily="18" charset="0"/>
                                      </a:rPr>
                                      <m:t>K</m:t>
                                    </m:r>
                                  </m:e>
                                  <m:sub>
                                    <m:r>
                                      <m:rPr>
                                        <m:sty m:val="p"/>
                                      </m:rPr>
                                      <a:rPr lang="it-IT" sz="1200" b="0" i="0" smtClean="0">
                                        <a:latin typeface="Cambria Math" panose="02040503050406030204" pitchFamily="18" charset="0"/>
                                      </a:rPr>
                                      <m:t>t</m:t>
                                    </m:r>
                                  </m:sub>
                                </m:sSub>
                                <m:d>
                                  <m:dPr>
                                    <m:ctrlPr>
                                      <a:rPr lang="it-IT" sz="1200" b="0" i="1" smtClean="0">
                                        <a:latin typeface="Cambria Math" panose="02040503050406030204" pitchFamily="18" charset="0"/>
                                      </a:rPr>
                                    </m:ctrlPr>
                                  </m:dPr>
                                  <m:e>
                                    <m:sSub>
                                      <m:sSubPr>
                                        <m:ctrlPr>
                                          <a:rPr lang="it-IT" sz="1200" b="0" i="1" smtClean="0">
                                            <a:latin typeface="Cambria Math" panose="02040503050406030204" pitchFamily="18" charset="0"/>
                                          </a:rPr>
                                        </m:ctrlPr>
                                      </m:sSubPr>
                                      <m:e>
                                        <m:r>
                                          <m:rPr>
                                            <m:sty m:val="p"/>
                                          </m:rPr>
                                          <a:rPr lang="it-IT" sz="1200" b="0" i="0" smtClean="0">
                                            <a:latin typeface="Cambria Math" panose="02040503050406030204" pitchFamily="18" charset="0"/>
                                          </a:rPr>
                                          <m:t>x</m:t>
                                        </m:r>
                                      </m:e>
                                      <m:sub>
                                        <m:r>
                                          <m:rPr>
                                            <m:sty m:val="p"/>
                                          </m:rPr>
                                          <a:rPr lang="it-IT" sz="1200" b="0" i="0" smtClean="0">
                                            <a:latin typeface="Cambria Math" panose="02040503050406030204" pitchFamily="18" charset="0"/>
                                          </a:rPr>
                                          <m:t>t</m:t>
                                        </m:r>
                                      </m:sub>
                                    </m:sSub>
                                    <m:r>
                                      <a:rPr lang="it-IT" sz="1200" b="0" i="0" smtClean="0">
                                        <a:latin typeface="Cambria Math" panose="02040503050406030204" pitchFamily="18" charset="0"/>
                                      </a:rPr>
                                      <m:t>−</m:t>
                                    </m:r>
                                    <m:sSubSup>
                                      <m:sSubSupPr>
                                        <m:ctrlPr>
                                          <a:rPr lang="it-IT" sz="1200" b="0" i="1" smtClean="0">
                                            <a:latin typeface="Cambria Math" panose="02040503050406030204" pitchFamily="18" charset="0"/>
                                          </a:rPr>
                                        </m:ctrlPr>
                                      </m:sSubSupPr>
                                      <m:e>
                                        <m:r>
                                          <m:rPr>
                                            <m:sty m:val="p"/>
                                          </m:rPr>
                                          <a:rPr lang="it-IT" sz="1200" b="0" i="0" smtClean="0">
                                            <a:latin typeface="Cambria Math" panose="02040503050406030204" pitchFamily="18" charset="0"/>
                                          </a:rPr>
                                          <m:t>x</m:t>
                                        </m:r>
                                      </m:e>
                                      <m:sub>
                                        <m:r>
                                          <m:rPr>
                                            <m:sty m:val="p"/>
                                          </m:rPr>
                                          <a:rPr lang="it-IT" sz="1200" b="0" i="0" smtClean="0">
                                            <a:latin typeface="Cambria Math" panose="02040503050406030204" pitchFamily="18" charset="0"/>
                                          </a:rPr>
                                          <m:t>t</m:t>
                                        </m:r>
                                      </m:sub>
                                      <m:sup>
                                        <m:r>
                                          <a:rPr lang="it-IT" sz="1200" b="0" i="0" smtClean="0">
                                            <a:latin typeface="Cambria Math" panose="02040503050406030204" pitchFamily="18" charset="0"/>
                                          </a:rPr>
                                          <m:t>∗</m:t>
                                        </m:r>
                                      </m:sup>
                                    </m:sSubSup>
                                  </m:e>
                                </m:d>
                                <m:r>
                                  <a:rPr lang="it-IT" sz="1200" b="0" i="0" smtClean="0">
                                    <a:latin typeface="Cambria Math" panose="02040503050406030204" pitchFamily="18" charset="0"/>
                                  </a:rPr>
                                  <m:t>+</m:t>
                                </m:r>
                                <m:sSup>
                                  <m:sSupPr>
                                    <m:ctrlPr>
                                      <a:rPr lang="it-IT" sz="1200" b="0" i="1" smtClean="0">
                                        <a:latin typeface="Cambria Math" panose="02040503050406030204" pitchFamily="18" charset="0"/>
                                      </a:rPr>
                                    </m:ctrlPr>
                                  </m:sSupPr>
                                  <m:e>
                                    <m:r>
                                      <m:rPr>
                                        <m:sty m:val="p"/>
                                      </m:rPr>
                                      <a:rPr lang="it-IT" sz="1200" b="0" i="0" smtClean="0">
                                        <a:latin typeface="Cambria Math" panose="02040503050406030204" pitchFamily="18" charset="0"/>
                                      </a:rPr>
                                      <m:t>u</m:t>
                                    </m:r>
                                  </m:e>
                                  <m:sup>
                                    <m:r>
                                      <a:rPr lang="it-IT" sz="1200" b="0" i="0" smtClean="0">
                                        <a:latin typeface="Cambria Math" panose="02040503050406030204" pitchFamily="18" charset="0"/>
                                      </a:rPr>
                                      <m:t>∗</m:t>
                                    </m:r>
                                  </m:sup>
                                </m:sSup>
                              </m:oMath>
                            </m:oMathPara>
                          </a14:m>
                          <a:endParaRPr lang="en-US" sz="1200" b="0" i="0" u="none" strike="noStrike" cap="none">
                            <a:solidFill>
                              <a:srgbClr val="000000"/>
                            </a:solidFill>
                            <a:sym typeface="Arial"/>
                          </a:endParaRPr>
                        </a:p>
                        <a:p>
                          <a:pPr algn="just"/>
                          <a:endParaRPr lang="it-IT" sz="1200">
                            <a:latin typeface="+mn-lt"/>
                          </a:endParaRPr>
                        </a:p>
                      </a:txBody>
                      <a:tcP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just">
                            <a:lnSpc>
                              <a:spcPct val="114000"/>
                            </a:lnSpc>
                          </a:pPr>
                          <a:r>
                            <a:rPr lang="en-US" sz="1200" b="0" u="none" strike="noStrike" cap="none">
                              <a:solidFill>
                                <a:srgbClr val="000000"/>
                              </a:solidFill>
                              <a:sym typeface="Arial"/>
                            </a:rPr>
                            <a:t>Objective function:</a:t>
                          </a:r>
                        </a:p>
                        <a:p>
                          <a:pPr algn="just">
                            <a:lnSpc>
                              <a:spcPct val="114000"/>
                            </a:lnSpc>
                          </a:pPr>
                          <a:endParaRPr lang="en-US" sz="1200" b="0" u="none" strike="noStrike" cap="none">
                            <a:solidFill>
                              <a:srgbClr val="000000"/>
                            </a:solidFill>
                            <a:sym typeface="Arial"/>
                          </a:endParaRPr>
                        </a:p>
                        <a:p>
                          <a:pPr algn="just">
                            <a:lnSpc>
                              <a:spcPct val="114000"/>
                            </a:lnSpc>
                          </a:pPr>
                          <a14:m>
                            <m:oMathPara xmlns:m="http://schemas.openxmlformats.org/officeDocument/2006/math">
                              <m:oMathParaPr>
                                <m:jc m:val="centerGroup"/>
                              </m:oMathParaPr>
                              <m:oMath xmlns:m="http://schemas.openxmlformats.org/officeDocument/2006/math">
                                <m:func>
                                  <m:funcPr>
                                    <m:ctrlPr>
                                      <a:rPr lang="it-IT" sz="950" b="0" i="1" smtClean="0">
                                        <a:latin typeface="Cambria Math" panose="02040503050406030204" pitchFamily="18" charset="0"/>
                                      </a:rPr>
                                    </m:ctrlPr>
                                  </m:funcPr>
                                  <m:fName>
                                    <m:r>
                                      <m:rPr>
                                        <m:sty m:val="p"/>
                                      </m:rPr>
                                      <a:rPr lang="it-IT" sz="950" b="0" i="0" smtClean="0">
                                        <a:latin typeface="Cambria Math" panose="02040503050406030204" pitchFamily="18" charset="0"/>
                                      </a:rPr>
                                      <m:t>min</m:t>
                                    </m:r>
                                  </m:fName>
                                  <m:e>
                                    <m:sSup>
                                      <m:sSupPr>
                                        <m:ctrlPr>
                                          <a:rPr lang="it-IT" sz="950" b="0" i="1" smtClean="0">
                                            <a:latin typeface="Cambria Math" panose="02040503050406030204" pitchFamily="18" charset="0"/>
                                          </a:rPr>
                                        </m:ctrlPr>
                                      </m:sSupPr>
                                      <m:e>
                                        <m:d>
                                          <m:dPr>
                                            <m:ctrlPr>
                                              <a:rPr lang="it-IT" sz="950" b="0" i="1" smtClean="0">
                                                <a:latin typeface="Cambria Math" panose="02040503050406030204" pitchFamily="18" charset="0"/>
                                              </a:rPr>
                                            </m:ctrlPr>
                                          </m:dPr>
                                          <m:e>
                                            <m:sSub>
                                              <m:sSubPr>
                                                <m:ctrlPr>
                                                  <a:rPr lang="it-IT" sz="950" b="0" i="1" smtClean="0">
                                                    <a:latin typeface="Cambria Math" panose="02040503050406030204" pitchFamily="18" charset="0"/>
                                                  </a:rPr>
                                                </m:ctrlPr>
                                              </m:sSubPr>
                                              <m:e>
                                                <m:r>
                                                  <m:rPr>
                                                    <m:sty m:val="p"/>
                                                  </m:rPr>
                                                  <a:rPr lang="it-IT" sz="950" b="0" i="0" smtClean="0">
                                                    <a:latin typeface="Cambria Math" panose="02040503050406030204" pitchFamily="18" charset="0"/>
                                                  </a:rPr>
                                                  <m:t>x</m:t>
                                                </m:r>
                                              </m:e>
                                              <m:sub>
                                                <m:r>
                                                  <m:rPr>
                                                    <m:sty m:val="p"/>
                                                  </m:rPr>
                                                  <a:rPr lang="it-IT" sz="950" b="0" i="0" smtClean="0">
                                                    <a:latin typeface="Cambria Math" panose="02040503050406030204" pitchFamily="18" charset="0"/>
                                                  </a:rPr>
                                                  <m:t>T</m:t>
                                                </m:r>
                                              </m:sub>
                                            </m:sSub>
                                            <m:r>
                                              <a:rPr lang="it-IT" sz="950" b="0" i="0" smtClean="0">
                                                <a:latin typeface="Cambria Math" panose="02040503050406030204" pitchFamily="18" charset="0"/>
                                              </a:rPr>
                                              <m:t>−</m:t>
                                            </m:r>
                                            <m:sSup>
                                              <m:sSupPr>
                                                <m:ctrlPr>
                                                  <a:rPr lang="it-IT" sz="950" b="0" i="1" smtClean="0">
                                                    <a:latin typeface="Cambria Math" panose="02040503050406030204" pitchFamily="18" charset="0"/>
                                                  </a:rPr>
                                                </m:ctrlPr>
                                              </m:sSupPr>
                                              <m:e>
                                                <m:r>
                                                  <m:rPr>
                                                    <m:sty m:val="p"/>
                                                  </m:rPr>
                                                  <a:rPr lang="it-IT" sz="950" b="0" i="0" smtClean="0">
                                                    <a:latin typeface="Cambria Math" panose="02040503050406030204" pitchFamily="18" charset="0"/>
                                                  </a:rPr>
                                                  <m:t>x</m:t>
                                                </m:r>
                                              </m:e>
                                              <m:sup>
                                                <m:r>
                                                  <a:rPr lang="it-IT" sz="950" b="0" i="0" smtClean="0">
                                                    <a:latin typeface="Cambria Math" panose="02040503050406030204" pitchFamily="18" charset="0"/>
                                                  </a:rPr>
                                                  <m:t>∗</m:t>
                                                </m:r>
                                              </m:sup>
                                            </m:sSup>
                                          </m:e>
                                        </m:d>
                                      </m:e>
                                      <m:sup>
                                        <m:r>
                                          <m:rPr>
                                            <m:sty m:val="p"/>
                                          </m:rPr>
                                          <a:rPr lang="it-IT" sz="950" b="0" i="0" smtClean="0">
                                            <a:latin typeface="Cambria Math" panose="02040503050406030204" pitchFamily="18" charset="0"/>
                                          </a:rPr>
                                          <m:t>T</m:t>
                                        </m:r>
                                      </m:sup>
                                    </m:sSup>
                                    <m:r>
                                      <m:rPr>
                                        <m:sty m:val="p"/>
                                      </m:rPr>
                                      <a:rPr lang="it-IT" sz="950" b="0" i="0" smtClean="0">
                                        <a:latin typeface="Cambria Math" panose="02040503050406030204" pitchFamily="18" charset="0"/>
                                      </a:rPr>
                                      <m:t>Q</m:t>
                                    </m:r>
                                    <m:d>
                                      <m:dPr>
                                        <m:ctrlPr>
                                          <a:rPr lang="it-IT" sz="950" b="0" i="1" smtClean="0">
                                            <a:latin typeface="Cambria Math" panose="02040503050406030204" pitchFamily="18" charset="0"/>
                                          </a:rPr>
                                        </m:ctrlPr>
                                      </m:dPr>
                                      <m:e>
                                        <m:sSub>
                                          <m:sSubPr>
                                            <m:ctrlPr>
                                              <a:rPr lang="it-IT" sz="950" b="0" i="1" smtClean="0">
                                                <a:latin typeface="Cambria Math" panose="02040503050406030204" pitchFamily="18" charset="0"/>
                                              </a:rPr>
                                            </m:ctrlPr>
                                          </m:sSubPr>
                                          <m:e>
                                            <m:r>
                                              <m:rPr>
                                                <m:sty m:val="p"/>
                                              </m:rPr>
                                              <a:rPr lang="it-IT" sz="950" b="0" i="0" smtClean="0">
                                                <a:latin typeface="Cambria Math" panose="02040503050406030204" pitchFamily="18" charset="0"/>
                                              </a:rPr>
                                              <m:t>x</m:t>
                                            </m:r>
                                          </m:e>
                                          <m:sub>
                                            <m:r>
                                              <m:rPr>
                                                <m:sty m:val="p"/>
                                              </m:rPr>
                                              <a:rPr lang="it-IT" sz="950" b="0" i="0" smtClean="0">
                                                <a:latin typeface="Cambria Math" panose="02040503050406030204" pitchFamily="18" charset="0"/>
                                              </a:rPr>
                                              <m:t>T</m:t>
                                            </m:r>
                                          </m:sub>
                                        </m:sSub>
                                        <m:r>
                                          <a:rPr lang="it-IT" sz="950" b="0" i="0" smtClean="0">
                                            <a:latin typeface="Cambria Math" panose="02040503050406030204" pitchFamily="18" charset="0"/>
                                          </a:rPr>
                                          <m:t>−</m:t>
                                        </m:r>
                                        <m:sSup>
                                          <m:sSupPr>
                                            <m:ctrlPr>
                                              <a:rPr lang="it-IT" sz="950" b="0" i="1" smtClean="0">
                                                <a:latin typeface="Cambria Math" panose="02040503050406030204" pitchFamily="18" charset="0"/>
                                              </a:rPr>
                                            </m:ctrlPr>
                                          </m:sSupPr>
                                          <m:e>
                                            <m:r>
                                              <m:rPr>
                                                <m:sty m:val="p"/>
                                              </m:rPr>
                                              <a:rPr lang="it-IT" sz="950" b="0" i="0" smtClean="0">
                                                <a:latin typeface="Cambria Math" panose="02040503050406030204" pitchFamily="18" charset="0"/>
                                              </a:rPr>
                                              <m:t>x</m:t>
                                            </m:r>
                                          </m:e>
                                          <m:sup>
                                            <m:r>
                                              <a:rPr lang="it-IT" sz="950" b="0" i="0" smtClean="0">
                                                <a:latin typeface="Cambria Math" panose="02040503050406030204" pitchFamily="18" charset="0"/>
                                              </a:rPr>
                                              <m:t>∗</m:t>
                                            </m:r>
                                          </m:sup>
                                        </m:sSup>
                                      </m:e>
                                    </m:d>
                                    <m:nary>
                                      <m:naryPr>
                                        <m:chr m:val="∑"/>
                                        <m:ctrlPr>
                                          <a:rPr lang="it-IT" sz="950" b="0" i="1" smtClean="0">
                                            <a:latin typeface="Cambria Math" panose="02040503050406030204" pitchFamily="18" charset="0"/>
                                          </a:rPr>
                                        </m:ctrlPr>
                                      </m:naryPr>
                                      <m:sub>
                                        <m:r>
                                          <m:rPr>
                                            <m:sty m:val="p"/>
                                            <m:brk m:alnAt="23"/>
                                          </m:rPr>
                                          <a:rPr lang="it-IT" sz="950" b="0" i="0" smtClean="0">
                                            <a:latin typeface="Cambria Math" panose="02040503050406030204" pitchFamily="18" charset="0"/>
                                          </a:rPr>
                                          <m:t>t</m:t>
                                        </m:r>
                                        <m:r>
                                          <a:rPr lang="it-IT" sz="950" b="0" i="0" smtClean="0">
                                            <a:latin typeface="Cambria Math" panose="02040503050406030204" pitchFamily="18" charset="0"/>
                                          </a:rPr>
                                          <m:t>=0</m:t>
                                        </m:r>
                                      </m:sub>
                                      <m:sup>
                                        <m:r>
                                          <m:rPr>
                                            <m:sty m:val="p"/>
                                          </m:rPr>
                                          <a:rPr lang="it-IT" sz="950" b="0" i="0" smtClean="0">
                                            <a:latin typeface="Cambria Math" panose="02040503050406030204" pitchFamily="18" charset="0"/>
                                          </a:rPr>
                                          <m:t>T</m:t>
                                        </m:r>
                                        <m:r>
                                          <a:rPr lang="it-IT" sz="950" b="0" i="0" smtClean="0">
                                            <a:latin typeface="Cambria Math" panose="02040503050406030204" pitchFamily="18" charset="0"/>
                                          </a:rPr>
                                          <m:t>−1</m:t>
                                        </m:r>
                                      </m:sup>
                                      <m:e>
                                        <m:sSup>
                                          <m:sSupPr>
                                            <m:ctrlPr>
                                              <a:rPr lang="it-IT" sz="950" i="1">
                                                <a:latin typeface="Cambria Math" panose="02040503050406030204" pitchFamily="18" charset="0"/>
                                              </a:rPr>
                                            </m:ctrlPr>
                                          </m:sSupPr>
                                          <m:e>
                                            <m:d>
                                              <m:dPr>
                                                <m:ctrlPr>
                                                  <a:rPr lang="it-IT" sz="950" i="1">
                                                    <a:latin typeface="Cambria Math" panose="02040503050406030204" pitchFamily="18" charset="0"/>
                                                  </a:rPr>
                                                </m:ctrlPr>
                                              </m:dPr>
                                              <m:e>
                                                <m:sSub>
                                                  <m:sSubPr>
                                                    <m:ctrlPr>
                                                      <a:rPr lang="it-IT" sz="950" i="1">
                                                        <a:latin typeface="Cambria Math" panose="02040503050406030204" pitchFamily="18" charset="0"/>
                                                      </a:rPr>
                                                    </m:ctrlPr>
                                                  </m:sSubPr>
                                                  <m:e>
                                                    <m:r>
                                                      <m:rPr>
                                                        <m:sty m:val="p"/>
                                                      </m:rPr>
                                                      <a:rPr lang="it-IT" sz="950" i="0">
                                                        <a:latin typeface="Cambria Math" panose="02040503050406030204" pitchFamily="18" charset="0"/>
                                                      </a:rPr>
                                                      <m:t>x</m:t>
                                                    </m:r>
                                                  </m:e>
                                                  <m:sub>
                                                    <m:r>
                                                      <m:rPr>
                                                        <m:sty m:val="p"/>
                                                      </m:rPr>
                                                      <a:rPr lang="it-IT" sz="950" b="0" i="0" smtClean="0">
                                                        <a:latin typeface="Cambria Math" panose="02040503050406030204" pitchFamily="18" charset="0"/>
                                                      </a:rPr>
                                                      <m:t>t</m:t>
                                                    </m:r>
                                                  </m:sub>
                                                </m:sSub>
                                                <m:r>
                                                  <a:rPr lang="it-IT" sz="950" i="0">
                                                    <a:latin typeface="Cambria Math" panose="02040503050406030204" pitchFamily="18" charset="0"/>
                                                  </a:rPr>
                                                  <m:t>−</m:t>
                                                </m:r>
                                                <m:sSup>
                                                  <m:sSupPr>
                                                    <m:ctrlPr>
                                                      <a:rPr lang="it-IT" sz="950" i="1">
                                                        <a:latin typeface="Cambria Math" panose="02040503050406030204" pitchFamily="18" charset="0"/>
                                                      </a:rPr>
                                                    </m:ctrlPr>
                                                  </m:sSupPr>
                                                  <m:e>
                                                    <m:r>
                                                      <m:rPr>
                                                        <m:sty m:val="p"/>
                                                      </m:rPr>
                                                      <a:rPr lang="it-IT" sz="950" i="0">
                                                        <a:latin typeface="Cambria Math" panose="02040503050406030204" pitchFamily="18" charset="0"/>
                                                      </a:rPr>
                                                      <m:t>x</m:t>
                                                    </m:r>
                                                  </m:e>
                                                  <m:sup>
                                                    <m:r>
                                                      <a:rPr lang="it-IT" sz="950" i="0">
                                                        <a:latin typeface="Cambria Math" panose="02040503050406030204" pitchFamily="18" charset="0"/>
                                                      </a:rPr>
                                                      <m:t>∗</m:t>
                                                    </m:r>
                                                  </m:sup>
                                                </m:sSup>
                                              </m:e>
                                            </m:d>
                                          </m:e>
                                          <m:sup>
                                            <m:r>
                                              <m:rPr>
                                                <m:sty m:val="p"/>
                                              </m:rPr>
                                              <a:rPr lang="it-IT" sz="950" i="0">
                                                <a:latin typeface="Cambria Math" panose="02040503050406030204" pitchFamily="18" charset="0"/>
                                              </a:rPr>
                                              <m:t>T</m:t>
                                            </m:r>
                                          </m:sup>
                                        </m:sSup>
                                        <m:r>
                                          <m:rPr>
                                            <m:sty m:val="p"/>
                                          </m:rPr>
                                          <a:rPr lang="it-IT" sz="950" i="0">
                                            <a:latin typeface="Cambria Math" panose="02040503050406030204" pitchFamily="18" charset="0"/>
                                          </a:rPr>
                                          <m:t>Q</m:t>
                                        </m:r>
                                        <m:d>
                                          <m:dPr>
                                            <m:ctrlPr>
                                              <a:rPr lang="it-IT" sz="950" i="1">
                                                <a:latin typeface="Cambria Math" panose="02040503050406030204" pitchFamily="18" charset="0"/>
                                              </a:rPr>
                                            </m:ctrlPr>
                                          </m:dPr>
                                          <m:e>
                                            <m:sSub>
                                              <m:sSubPr>
                                                <m:ctrlPr>
                                                  <a:rPr lang="it-IT" sz="950" i="1">
                                                    <a:latin typeface="Cambria Math" panose="02040503050406030204" pitchFamily="18" charset="0"/>
                                                  </a:rPr>
                                                </m:ctrlPr>
                                              </m:sSubPr>
                                              <m:e>
                                                <m:r>
                                                  <m:rPr>
                                                    <m:sty m:val="p"/>
                                                  </m:rPr>
                                                  <a:rPr lang="it-IT" sz="950" i="0">
                                                    <a:latin typeface="Cambria Math" panose="02040503050406030204" pitchFamily="18" charset="0"/>
                                                  </a:rPr>
                                                  <m:t>x</m:t>
                                                </m:r>
                                              </m:e>
                                              <m:sub>
                                                <m:r>
                                                  <m:rPr>
                                                    <m:sty m:val="p"/>
                                                  </m:rPr>
                                                  <a:rPr lang="it-IT" sz="950" b="0" i="0" smtClean="0">
                                                    <a:latin typeface="Cambria Math" panose="02040503050406030204" pitchFamily="18" charset="0"/>
                                                  </a:rPr>
                                                  <m:t>t</m:t>
                                                </m:r>
                                              </m:sub>
                                            </m:sSub>
                                            <m:r>
                                              <a:rPr lang="it-IT" sz="950" i="0">
                                                <a:latin typeface="Cambria Math" panose="02040503050406030204" pitchFamily="18" charset="0"/>
                                              </a:rPr>
                                              <m:t>−</m:t>
                                            </m:r>
                                            <m:sSup>
                                              <m:sSupPr>
                                                <m:ctrlPr>
                                                  <a:rPr lang="it-IT" sz="950" i="1">
                                                    <a:latin typeface="Cambria Math" panose="02040503050406030204" pitchFamily="18" charset="0"/>
                                                  </a:rPr>
                                                </m:ctrlPr>
                                              </m:sSupPr>
                                              <m:e>
                                                <m:r>
                                                  <m:rPr>
                                                    <m:sty m:val="p"/>
                                                  </m:rPr>
                                                  <a:rPr lang="it-IT" sz="950" i="0">
                                                    <a:latin typeface="Cambria Math" panose="02040503050406030204" pitchFamily="18" charset="0"/>
                                                  </a:rPr>
                                                  <m:t>x</m:t>
                                                </m:r>
                                              </m:e>
                                              <m:sup>
                                                <m:r>
                                                  <a:rPr lang="it-IT" sz="950" i="0">
                                                    <a:latin typeface="Cambria Math" panose="02040503050406030204" pitchFamily="18" charset="0"/>
                                                  </a:rPr>
                                                  <m:t>∗</m:t>
                                                </m:r>
                                              </m:sup>
                                            </m:sSup>
                                          </m:e>
                                        </m:d>
                                        <m:r>
                                          <a:rPr lang="it-IT" sz="950" b="0" i="0" smtClean="0">
                                            <a:latin typeface="Cambria Math" panose="02040503050406030204" pitchFamily="18" charset="0"/>
                                          </a:rPr>
                                          <m:t>+</m:t>
                                        </m:r>
                                        <m:sSup>
                                          <m:sSupPr>
                                            <m:ctrlPr>
                                              <a:rPr lang="it-IT" sz="950" b="0" i="1" smtClean="0">
                                                <a:latin typeface="Cambria Math" panose="02040503050406030204" pitchFamily="18" charset="0"/>
                                              </a:rPr>
                                            </m:ctrlPr>
                                          </m:sSupPr>
                                          <m:e>
                                            <m:d>
                                              <m:dPr>
                                                <m:ctrlPr>
                                                  <a:rPr lang="it-IT" sz="950" b="0" i="1" smtClean="0">
                                                    <a:latin typeface="Cambria Math" panose="02040503050406030204" pitchFamily="18" charset="0"/>
                                                  </a:rPr>
                                                </m:ctrlPr>
                                              </m:dPr>
                                              <m:e>
                                                <m:sSub>
                                                  <m:sSubPr>
                                                    <m:ctrlPr>
                                                      <a:rPr lang="it-IT" sz="950" b="0" i="1" smtClean="0">
                                                        <a:latin typeface="Cambria Math" panose="02040503050406030204" pitchFamily="18" charset="0"/>
                                                      </a:rPr>
                                                    </m:ctrlPr>
                                                  </m:sSubPr>
                                                  <m:e>
                                                    <m:r>
                                                      <m:rPr>
                                                        <m:sty m:val="p"/>
                                                      </m:rPr>
                                                      <a:rPr lang="it-IT" sz="950" b="0" i="0" smtClean="0">
                                                        <a:latin typeface="Cambria Math" panose="02040503050406030204" pitchFamily="18" charset="0"/>
                                                      </a:rPr>
                                                      <m:t>u</m:t>
                                                    </m:r>
                                                  </m:e>
                                                  <m:sub>
                                                    <m:r>
                                                      <m:rPr>
                                                        <m:sty m:val="p"/>
                                                      </m:rPr>
                                                      <a:rPr lang="it-IT" sz="950" b="0" i="0" smtClean="0">
                                                        <a:latin typeface="Cambria Math" panose="02040503050406030204" pitchFamily="18" charset="0"/>
                                                      </a:rPr>
                                                      <m:t>t</m:t>
                                                    </m:r>
                                                  </m:sub>
                                                </m:sSub>
                                                <m:r>
                                                  <a:rPr lang="it-IT" sz="950" b="0" i="0" smtClean="0">
                                                    <a:latin typeface="Cambria Math" panose="02040503050406030204" pitchFamily="18" charset="0"/>
                                                  </a:rPr>
                                                  <m:t>−</m:t>
                                                </m:r>
                                                <m:sSubSup>
                                                  <m:sSubSupPr>
                                                    <m:ctrlPr>
                                                      <a:rPr lang="it-IT" sz="950" b="0" i="1" smtClean="0">
                                                        <a:latin typeface="Cambria Math" panose="02040503050406030204" pitchFamily="18" charset="0"/>
                                                      </a:rPr>
                                                    </m:ctrlPr>
                                                  </m:sSubSupPr>
                                                  <m:e>
                                                    <m:r>
                                                      <m:rPr>
                                                        <m:sty m:val="p"/>
                                                      </m:rPr>
                                                      <a:rPr lang="it-IT" sz="950" b="0" i="0" smtClean="0">
                                                        <a:latin typeface="Cambria Math" panose="02040503050406030204" pitchFamily="18" charset="0"/>
                                                      </a:rPr>
                                                      <m:t>u</m:t>
                                                    </m:r>
                                                  </m:e>
                                                  <m:sub>
                                                    <m:r>
                                                      <m:rPr>
                                                        <m:sty m:val="p"/>
                                                      </m:rPr>
                                                      <a:rPr lang="it-IT" sz="950" b="0" i="0" smtClean="0">
                                                        <a:latin typeface="Cambria Math" panose="02040503050406030204" pitchFamily="18" charset="0"/>
                                                      </a:rPr>
                                                      <m:t>t</m:t>
                                                    </m:r>
                                                  </m:sub>
                                                  <m:sup>
                                                    <m:r>
                                                      <a:rPr lang="it-IT" sz="950" b="0" i="0" smtClean="0">
                                                        <a:latin typeface="Cambria Math" panose="02040503050406030204" pitchFamily="18" charset="0"/>
                                                      </a:rPr>
                                                      <m:t>∗</m:t>
                                                    </m:r>
                                                  </m:sup>
                                                </m:sSubSup>
                                              </m:e>
                                            </m:d>
                                          </m:e>
                                          <m:sup>
                                            <m:r>
                                              <m:rPr>
                                                <m:sty m:val="p"/>
                                              </m:rPr>
                                              <a:rPr lang="it-IT" sz="950" b="0" i="0" smtClean="0">
                                                <a:latin typeface="Cambria Math" panose="02040503050406030204" pitchFamily="18" charset="0"/>
                                              </a:rPr>
                                              <m:t>T</m:t>
                                            </m:r>
                                          </m:sup>
                                        </m:sSup>
                                        <m:r>
                                          <m:rPr>
                                            <m:sty m:val="p"/>
                                          </m:rPr>
                                          <a:rPr lang="it-IT" sz="950" b="0" i="0" smtClean="0">
                                            <a:latin typeface="Cambria Math" panose="02040503050406030204" pitchFamily="18" charset="0"/>
                                          </a:rPr>
                                          <m:t>R</m:t>
                                        </m:r>
                                        <m:d>
                                          <m:dPr>
                                            <m:ctrlPr>
                                              <a:rPr lang="it-IT" sz="950" b="0" i="1" smtClean="0">
                                                <a:latin typeface="Cambria Math" panose="02040503050406030204" pitchFamily="18" charset="0"/>
                                              </a:rPr>
                                            </m:ctrlPr>
                                          </m:dPr>
                                          <m:e>
                                            <m:sSub>
                                              <m:sSubPr>
                                                <m:ctrlPr>
                                                  <a:rPr lang="it-IT" sz="950" b="0" i="1" smtClean="0">
                                                    <a:latin typeface="Cambria Math" panose="02040503050406030204" pitchFamily="18" charset="0"/>
                                                  </a:rPr>
                                                </m:ctrlPr>
                                              </m:sSubPr>
                                              <m:e>
                                                <m:r>
                                                  <m:rPr>
                                                    <m:sty m:val="p"/>
                                                  </m:rPr>
                                                  <a:rPr lang="it-IT" sz="950" b="0" i="0" smtClean="0">
                                                    <a:latin typeface="Cambria Math" panose="02040503050406030204" pitchFamily="18" charset="0"/>
                                                  </a:rPr>
                                                  <m:t>u</m:t>
                                                </m:r>
                                              </m:e>
                                              <m:sub>
                                                <m:r>
                                                  <m:rPr>
                                                    <m:sty m:val="p"/>
                                                  </m:rPr>
                                                  <a:rPr lang="it-IT" sz="950" b="0" i="0" smtClean="0">
                                                    <a:latin typeface="Cambria Math" panose="02040503050406030204" pitchFamily="18" charset="0"/>
                                                  </a:rPr>
                                                  <m:t>t</m:t>
                                                </m:r>
                                              </m:sub>
                                            </m:sSub>
                                            <m:r>
                                              <a:rPr lang="it-IT" sz="950" b="0" i="0" smtClean="0">
                                                <a:latin typeface="Cambria Math" panose="02040503050406030204" pitchFamily="18" charset="0"/>
                                              </a:rPr>
                                              <m:t>−</m:t>
                                            </m:r>
                                            <m:sSubSup>
                                              <m:sSubSupPr>
                                                <m:ctrlPr>
                                                  <a:rPr lang="it-IT" sz="950" b="0" i="1" smtClean="0">
                                                    <a:latin typeface="Cambria Math" panose="02040503050406030204" pitchFamily="18" charset="0"/>
                                                  </a:rPr>
                                                </m:ctrlPr>
                                              </m:sSubSupPr>
                                              <m:e>
                                                <m:r>
                                                  <m:rPr>
                                                    <m:sty m:val="p"/>
                                                  </m:rPr>
                                                  <a:rPr lang="it-IT" sz="950" b="0" i="0" smtClean="0">
                                                    <a:latin typeface="Cambria Math" panose="02040503050406030204" pitchFamily="18" charset="0"/>
                                                  </a:rPr>
                                                  <m:t>u</m:t>
                                                </m:r>
                                              </m:e>
                                              <m:sub>
                                                <m:r>
                                                  <m:rPr>
                                                    <m:sty m:val="p"/>
                                                  </m:rPr>
                                                  <a:rPr lang="it-IT" sz="950" b="0" i="0" smtClean="0">
                                                    <a:latin typeface="Cambria Math" panose="02040503050406030204" pitchFamily="18" charset="0"/>
                                                  </a:rPr>
                                                  <m:t>t</m:t>
                                                </m:r>
                                              </m:sub>
                                              <m:sup>
                                                <m:r>
                                                  <a:rPr lang="it-IT" sz="950" b="0" i="0" smtClean="0">
                                                    <a:latin typeface="Cambria Math" panose="02040503050406030204" pitchFamily="18" charset="0"/>
                                                  </a:rPr>
                                                  <m:t>∗</m:t>
                                                </m:r>
                                              </m:sup>
                                            </m:sSubSup>
                                          </m:e>
                                        </m:d>
                                      </m:e>
                                    </m:nary>
                                  </m:e>
                                </m:func>
                              </m:oMath>
                            </m:oMathPara>
                          </a14:m>
                          <a:endParaRPr lang="it-IT" sz="950" i="0">
                            <a:latin typeface="+mn-lt"/>
                          </a:endParaRPr>
                        </a:p>
                        <a:p>
                          <a:pPr algn="just">
                            <a:lnSpc>
                              <a:spcPct val="114000"/>
                            </a:lnSpc>
                          </a:pPr>
                          <a:endParaRPr lang="it-IT" sz="1200" i="0">
                            <a:latin typeface="+mn-lt"/>
                          </a:endParaRPr>
                        </a:p>
                        <a:p>
                          <a:pPr algn="just">
                            <a:lnSpc>
                              <a:spcPct val="114000"/>
                            </a:lnSpc>
                          </a:pPr>
                          <a:r>
                            <a:rPr lang="en-US" sz="1200" b="1" u="none" strike="noStrike" cap="none">
                              <a:solidFill>
                                <a:srgbClr val="000000"/>
                              </a:solidFill>
                              <a:sym typeface="Arial"/>
                            </a:rPr>
                            <a:t>4 </a:t>
                          </a:r>
                          <a:r>
                            <a:rPr lang="en-US" sz="1200" b="1" u="none" strike="noStrike" cap="none" err="1">
                              <a:solidFill>
                                <a:srgbClr val="000000"/>
                              </a:solidFill>
                              <a:sym typeface="Arial"/>
                            </a:rPr>
                            <a:t>Riccati</a:t>
                          </a:r>
                          <a:r>
                            <a:rPr lang="en-US" sz="1200" b="1" u="none" strike="noStrike" cap="none">
                              <a:solidFill>
                                <a:srgbClr val="000000"/>
                              </a:solidFill>
                              <a:sym typeface="Arial"/>
                            </a:rPr>
                            <a:t> Equations</a:t>
                          </a:r>
                          <a:r>
                            <a:rPr lang="en-US" sz="1200" b="0" u="none" strike="noStrike" cap="none">
                              <a:solidFill>
                                <a:srgbClr val="000000"/>
                              </a:solidFill>
                              <a:sym typeface="Arial"/>
                            </a:rPr>
                            <a:t>:</a:t>
                          </a:r>
                        </a:p>
                        <a:p>
                          <a:pPr algn="just">
                            <a:lnSpc>
                              <a:spcPct val="114000"/>
                            </a:lnSpc>
                          </a:pPr>
                          <a14:m>
                            <m:oMathPara xmlns:m="http://schemas.openxmlformats.org/officeDocument/2006/math">
                              <m:oMathParaPr>
                                <m:jc m:val="centerGroup"/>
                              </m:oMathParaPr>
                              <m:oMath xmlns:m="http://schemas.openxmlformats.org/officeDocument/2006/math">
                                <m:r>
                                  <a:rPr lang="en-US" sz="1200" dirty="0" smtClean="0">
                                    <a:latin typeface="Cambria Math" panose="02040503050406030204" pitchFamily="18" charset="0"/>
                                  </a:rPr>
                                  <m:t> </m:t>
                                </m:r>
                                <m:sSub>
                                  <m:sSubPr>
                                    <m:ctrlPr>
                                      <a:rPr lang="it-IT" sz="1200" b="0" i="1" dirty="0" smtClean="0">
                                        <a:latin typeface="Cambria Math" panose="02040503050406030204" pitchFamily="18" charset="0"/>
                                      </a:rPr>
                                    </m:ctrlPr>
                                  </m:sSubPr>
                                  <m:e>
                                    <m:r>
                                      <m:rPr>
                                        <m:sty m:val="p"/>
                                      </m:rPr>
                                      <a:rPr lang="it-IT" sz="1200" b="0" i="0" dirty="0" smtClean="0">
                                        <a:latin typeface="Cambria Math" panose="02040503050406030204" pitchFamily="18" charset="0"/>
                                      </a:rPr>
                                      <m:t>K</m:t>
                                    </m:r>
                                  </m:e>
                                  <m:sub>
                                    <m:r>
                                      <m:rPr>
                                        <m:sty m:val="p"/>
                                      </m:rPr>
                                      <a:rPr lang="it-IT" sz="1200" b="0" i="0" dirty="0" smtClean="0">
                                        <a:latin typeface="Cambria Math" panose="02040503050406030204" pitchFamily="18" charset="0"/>
                                      </a:rPr>
                                      <m:t>t</m:t>
                                    </m:r>
                                  </m:sub>
                                </m:sSub>
                                <m:r>
                                  <a:rPr lang="it-IT" sz="1200" b="0" i="0" dirty="0" smtClean="0">
                                    <a:latin typeface="Cambria Math" panose="02040503050406030204" pitchFamily="18" charset="0"/>
                                  </a:rPr>
                                  <m:t>=−</m:t>
                                </m:r>
                                <m:sSup>
                                  <m:sSupPr>
                                    <m:ctrlPr>
                                      <a:rPr lang="it-IT" sz="1200" b="0" i="1" dirty="0" smtClean="0">
                                        <a:latin typeface="Cambria Math" panose="02040503050406030204" pitchFamily="18" charset="0"/>
                                      </a:rPr>
                                    </m:ctrlPr>
                                  </m:sSupPr>
                                  <m:e>
                                    <m:d>
                                      <m:dPr>
                                        <m:ctrlPr>
                                          <a:rPr lang="it-IT" sz="1200" b="0" i="1" dirty="0" smtClean="0">
                                            <a:latin typeface="Cambria Math" panose="02040503050406030204" pitchFamily="18" charset="0"/>
                                          </a:rPr>
                                        </m:ctrlPr>
                                      </m:dPr>
                                      <m:e>
                                        <m:sSup>
                                          <m:sSupPr>
                                            <m:ctrlPr>
                                              <a:rPr lang="it-IT" sz="1200" b="0" i="1" dirty="0" smtClean="0">
                                                <a:latin typeface="Cambria Math" panose="02040503050406030204" pitchFamily="18" charset="0"/>
                                              </a:rPr>
                                            </m:ctrlPr>
                                          </m:sSupPr>
                                          <m:e>
                                            <m:r>
                                              <m:rPr>
                                                <m:sty m:val="p"/>
                                              </m:rPr>
                                              <a:rPr lang="it-IT" sz="1200" b="0" i="0" dirty="0" smtClean="0">
                                                <a:latin typeface="Cambria Math" panose="02040503050406030204" pitchFamily="18" charset="0"/>
                                              </a:rPr>
                                              <m:t>B</m:t>
                                            </m:r>
                                          </m:e>
                                          <m:sup>
                                            <m:r>
                                              <m:rPr>
                                                <m:sty m:val="p"/>
                                              </m:rPr>
                                              <a:rPr lang="it-IT" sz="1200" b="0" i="0" dirty="0" smtClean="0">
                                                <a:latin typeface="Cambria Math" panose="02040503050406030204" pitchFamily="18" charset="0"/>
                                              </a:rPr>
                                              <m:t>T</m:t>
                                            </m:r>
                                          </m:sup>
                                        </m:sSup>
                                        <m:sSub>
                                          <m:sSubPr>
                                            <m:ctrlPr>
                                              <a:rPr lang="it-IT" sz="1200" b="0" i="1" dirty="0" smtClean="0">
                                                <a:latin typeface="Cambria Math" panose="02040503050406030204" pitchFamily="18" charset="0"/>
                                              </a:rPr>
                                            </m:ctrlPr>
                                          </m:sSubPr>
                                          <m:e>
                                            <m:r>
                                              <m:rPr>
                                                <m:sty m:val="p"/>
                                              </m:rPr>
                                              <a:rPr lang="it-IT" sz="1200" b="0" i="0" dirty="0" smtClean="0">
                                                <a:latin typeface="Cambria Math" panose="02040503050406030204" pitchFamily="18" charset="0"/>
                                              </a:rPr>
                                              <m:t>P</m:t>
                                            </m:r>
                                          </m:e>
                                          <m:sub>
                                            <m:r>
                                              <m:rPr>
                                                <m:sty m:val="p"/>
                                              </m:rPr>
                                              <a:rPr lang="it-IT" sz="1200" b="0" i="0" dirty="0" smtClean="0">
                                                <a:latin typeface="Cambria Math" panose="02040503050406030204" pitchFamily="18" charset="0"/>
                                              </a:rPr>
                                              <m:t>t</m:t>
                                            </m:r>
                                            <m:r>
                                              <a:rPr lang="it-IT" sz="1200" b="0" i="0" dirty="0" smtClean="0">
                                                <a:latin typeface="Cambria Math" panose="02040503050406030204" pitchFamily="18" charset="0"/>
                                              </a:rPr>
                                              <m:t>+1</m:t>
                                            </m:r>
                                          </m:sub>
                                        </m:sSub>
                                        <m:r>
                                          <m:rPr>
                                            <m:sty m:val="p"/>
                                          </m:rPr>
                                          <a:rPr lang="it-IT" sz="1200" b="0" i="0" dirty="0" smtClean="0">
                                            <a:latin typeface="Cambria Math" panose="02040503050406030204" pitchFamily="18" charset="0"/>
                                          </a:rPr>
                                          <m:t>B</m:t>
                                        </m:r>
                                        <m:r>
                                          <a:rPr lang="it-IT" sz="1200" b="0" i="0" dirty="0" smtClean="0">
                                            <a:latin typeface="Cambria Math" panose="02040503050406030204" pitchFamily="18" charset="0"/>
                                          </a:rPr>
                                          <m:t>+</m:t>
                                        </m:r>
                                        <m:r>
                                          <m:rPr>
                                            <m:sty m:val="p"/>
                                          </m:rPr>
                                          <a:rPr lang="it-IT" sz="1200" b="0" i="0" dirty="0" smtClean="0">
                                            <a:latin typeface="Cambria Math" panose="02040503050406030204" pitchFamily="18" charset="0"/>
                                          </a:rPr>
                                          <m:t>R</m:t>
                                        </m:r>
                                      </m:e>
                                    </m:d>
                                  </m:e>
                                  <m:sup>
                                    <m:r>
                                      <a:rPr lang="it-IT" sz="1200" b="0" i="0" dirty="0" smtClean="0">
                                        <a:latin typeface="Cambria Math" panose="02040503050406030204" pitchFamily="18" charset="0"/>
                                      </a:rPr>
                                      <m:t>−1</m:t>
                                    </m:r>
                                  </m:sup>
                                </m:sSup>
                                <m:sSup>
                                  <m:sSupPr>
                                    <m:ctrlPr>
                                      <a:rPr lang="it-IT" sz="1200" b="0" i="1" dirty="0" smtClean="0">
                                        <a:latin typeface="Cambria Math" panose="02040503050406030204" pitchFamily="18" charset="0"/>
                                      </a:rPr>
                                    </m:ctrlPr>
                                  </m:sSupPr>
                                  <m:e>
                                    <m:r>
                                      <m:rPr>
                                        <m:sty m:val="p"/>
                                      </m:rPr>
                                      <a:rPr lang="it-IT" sz="1200" b="0" i="0" dirty="0" smtClean="0">
                                        <a:latin typeface="Cambria Math" panose="02040503050406030204" pitchFamily="18" charset="0"/>
                                      </a:rPr>
                                      <m:t>B</m:t>
                                    </m:r>
                                  </m:e>
                                  <m:sup>
                                    <m:r>
                                      <m:rPr>
                                        <m:sty m:val="p"/>
                                      </m:rPr>
                                      <a:rPr lang="it-IT" sz="1200" b="0" i="0" dirty="0" smtClean="0">
                                        <a:latin typeface="Cambria Math" panose="02040503050406030204" pitchFamily="18" charset="0"/>
                                      </a:rPr>
                                      <m:t>T</m:t>
                                    </m:r>
                                  </m:sup>
                                </m:sSup>
                                <m:sSub>
                                  <m:sSubPr>
                                    <m:ctrlPr>
                                      <a:rPr lang="it-IT" sz="1200" b="0" i="1" dirty="0" smtClean="0">
                                        <a:latin typeface="Cambria Math" panose="02040503050406030204" pitchFamily="18" charset="0"/>
                                      </a:rPr>
                                    </m:ctrlPr>
                                  </m:sSubPr>
                                  <m:e>
                                    <m:r>
                                      <m:rPr>
                                        <m:sty m:val="p"/>
                                      </m:rPr>
                                      <a:rPr lang="it-IT" sz="1200" b="0" i="0" dirty="0" smtClean="0">
                                        <a:latin typeface="Cambria Math" panose="02040503050406030204" pitchFamily="18" charset="0"/>
                                      </a:rPr>
                                      <m:t>P</m:t>
                                    </m:r>
                                  </m:e>
                                  <m:sub>
                                    <m:r>
                                      <m:rPr>
                                        <m:sty m:val="p"/>
                                      </m:rPr>
                                      <a:rPr lang="it-IT" sz="1200" b="0" i="0" dirty="0" smtClean="0">
                                        <a:latin typeface="Cambria Math" panose="02040503050406030204" pitchFamily="18" charset="0"/>
                                      </a:rPr>
                                      <m:t>t</m:t>
                                    </m:r>
                                    <m:r>
                                      <a:rPr lang="it-IT" sz="1200" b="0" i="0" dirty="0" smtClean="0">
                                        <a:latin typeface="Cambria Math" panose="02040503050406030204" pitchFamily="18" charset="0"/>
                                      </a:rPr>
                                      <m:t>+1</m:t>
                                    </m:r>
                                  </m:sub>
                                </m:sSub>
                                <m:r>
                                  <m:rPr>
                                    <m:sty m:val="p"/>
                                  </m:rPr>
                                  <a:rPr lang="it-IT" sz="1200" b="0" i="0" dirty="0" smtClean="0">
                                    <a:latin typeface="Cambria Math" panose="02040503050406030204" pitchFamily="18" charset="0"/>
                                  </a:rPr>
                                  <m:t>A</m:t>
                                </m:r>
                              </m:oMath>
                            </m:oMathPara>
                          </a14:m>
                          <a:endParaRPr lang="en-US" sz="1200" b="0" i="0" u="none" strike="noStrike" cap="none">
                            <a:solidFill>
                              <a:srgbClr val="000000"/>
                            </a:solidFill>
                            <a:sym typeface="Arial"/>
                          </a:endParaRPr>
                        </a:p>
                        <a:p>
                          <a:pPr algn="just">
                            <a:lnSpc>
                              <a:spcPct val="114000"/>
                            </a:lnSpc>
                          </a:pPr>
                          <a14:m>
                            <m:oMathPara xmlns:m="http://schemas.openxmlformats.org/officeDocument/2006/math">
                              <m:oMathParaPr>
                                <m:jc m:val="centerGroup"/>
                              </m:oMathParaPr>
                              <m:oMath xmlns:m="http://schemas.openxmlformats.org/officeDocument/2006/math">
                                <m:r>
                                  <a:rPr lang="en-US" sz="1200" i="0" dirty="0" smtClean="0">
                                    <a:latin typeface="Cambria Math" panose="02040503050406030204" pitchFamily="18" charset="0"/>
                                  </a:rPr>
                                  <m:t> </m:t>
                                </m:r>
                                <m:sSub>
                                  <m:sSubPr>
                                    <m:ctrlPr>
                                      <a:rPr lang="it-IT" sz="1200" b="0" i="1" dirty="0" smtClean="0">
                                        <a:latin typeface="Cambria Math" panose="02040503050406030204" pitchFamily="18" charset="0"/>
                                      </a:rPr>
                                    </m:ctrlPr>
                                  </m:sSubPr>
                                  <m:e>
                                    <m:r>
                                      <m:rPr>
                                        <m:sty m:val="p"/>
                                      </m:rPr>
                                      <a:rPr lang="it-IT" sz="1200" b="0" i="0" dirty="0" smtClean="0">
                                        <a:latin typeface="Cambria Math" panose="02040503050406030204" pitchFamily="18" charset="0"/>
                                      </a:rPr>
                                      <m:t>k</m:t>
                                    </m:r>
                                  </m:e>
                                  <m:sub>
                                    <m:r>
                                      <m:rPr>
                                        <m:sty m:val="p"/>
                                      </m:rPr>
                                      <a:rPr lang="it-IT" sz="1200" b="0" i="0" dirty="0" smtClean="0">
                                        <a:latin typeface="Cambria Math" panose="02040503050406030204" pitchFamily="18" charset="0"/>
                                      </a:rPr>
                                      <m:t>t</m:t>
                                    </m:r>
                                  </m:sub>
                                </m:sSub>
                                <m:r>
                                  <a:rPr lang="it-IT" sz="1200" b="0" i="0" dirty="0" smtClean="0">
                                    <a:latin typeface="Cambria Math" panose="02040503050406030204" pitchFamily="18" charset="0"/>
                                  </a:rPr>
                                  <m:t>=−</m:t>
                                </m:r>
                                <m:sSup>
                                  <m:sSupPr>
                                    <m:ctrlPr>
                                      <a:rPr lang="it-IT" sz="1200" b="0" i="1" dirty="0" smtClean="0">
                                        <a:latin typeface="Cambria Math" panose="02040503050406030204" pitchFamily="18" charset="0"/>
                                      </a:rPr>
                                    </m:ctrlPr>
                                  </m:sSupPr>
                                  <m:e>
                                    <m:d>
                                      <m:dPr>
                                        <m:ctrlPr>
                                          <a:rPr lang="it-IT" sz="1200" b="0" i="1" dirty="0" smtClean="0">
                                            <a:latin typeface="Cambria Math" panose="02040503050406030204" pitchFamily="18" charset="0"/>
                                          </a:rPr>
                                        </m:ctrlPr>
                                      </m:dPr>
                                      <m:e>
                                        <m:sSup>
                                          <m:sSupPr>
                                            <m:ctrlPr>
                                              <a:rPr lang="it-IT" sz="1200" b="0" i="1" dirty="0" smtClean="0">
                                                <a:latin typeface="Cambria Math" panose="02040503050406030204" pitchFamily="18" charset="0"/>
                                              </a:rPr>
                                            </m:ctrlPr>
                                          </m:sSupPr>
                                          <m:e>
                                            <m:r>
                                              <m:rPr>
                                                <m:sty m:val="p"/>
                                              </m:rPr>
                                              <a:rPr lang="it-IT" sz="1200" b="0" i="0" dirty="0" smtClean="0">
                                                <a:latin typeface="Cambria Math" panose="02040503050406030204" pitchFamily="18" charset="0"/>
                                              </a:rPr>
                                              <m:t>B</m:t>
                                            </m:r>
                                          </m:e>
                                          <m:sup>
                                            <m:r>
                                              <m:rPr>
                                                <m:sty m:val="p"/>
                                              </m:rPr>
                                              <a:rPr lang="it-IT" sz="1200" b="0" i="0" dirty="0" smtClean="0">
                                                <a:latin typeface="Cambria Math" panose="02040503050406030204" pitchFamily="18" charset="0"/>
                                              </a:rPr>
                                              <m:t>T</m:t>
                                            </m:r>
                                          </m:sup>
                                        </m:sSup>
                                        <m:sSub>
                                          <m:sSubPr>
                                            <m:ctrlPr>
                                              <a:rPr lang="it-IT" sz="1200" b="0" i="1" dirty="0" smtClean="0">
                                                <a:latin typeface="Cambria Math" panose="02040503050406030204" pitchFamily="18" charset="0"/>
                                              </a:rPr>
                                            </m:ctrlPr>
                                          </m:sSubPr>
                                          <m:e>
                                            <m:r>
                                              <m:rPr>
                                                <m:sty m:val="p"/>
                                              </m:rPr>
                                              <a:rPr lang="it-IT" sz="1200" b="0" i="0" dirty="0" smtClean="0">
                                                <a:latin typeface="Cambria Math" panose="02040503050406030204" pitchFamily="18" charset="0"/>
                                              </a:rPr>
                                              <m:t>P</m:t>
                                            </m:r>
                                          </m:e>
                                          <m:sub>
                                            <m:r>
                                              <m:rPr>
                                                <m:sty m:val="p"/>
                                              </m:rPr>
                                              <a:rPr lang="it-IT" sz="1200" b="0" i="0" dirty="0" smtClean="0">
                                                <a:latin typeface="Cambria Math" panose="02040503050406030204" pitchFamily="18" charset="0"/>
                                              </a:rPr>
                                              <m:t>t</m:t>
                                            </m:r>
                                            <m:r>
                                              <a:rPr lang="it-IT" sz="1200" b="0" i="0" dirty="0" smtClean="0">
                                                <a:latin typeface="Cambria Math" panose="02040503050406030204" pitchFamily="18" charset="0"/>
                                              </a:rPr>
                                              <m:t>+1</m:t>
                                            </m:r>
                                          </m:sub>
                                        </m:sSub>
                                        <m:r>
                                          <m:rPr>
                                            <m:sty m:val="p"/>
                                          </m:rPr>
                                          <a:rPr lang="it-IT" sz="1200" b="0" i="0" dirty="0" smtClean="0">
                                            <a:latin typeface="Cambria Math" panose="02040503050406030204" pitchFamily="18" charset="0"/>
                                          </a:rPr>
                                          <m:t>B</m:t>
                                        </m:r>
                                        <m:r>
                                          <a:rPr lang="it-IT" sz="1200" b="0" i="0" dirty="0" smtClean="0">
                                            <a:latin typeface="Cambria Math" panose="02040503050406030204" pitchFamily="18" charset="0"/>
                                          </a:rPr>
                                          <m:t>+</m:t>
                                        </m:r>
                                        <m:r>
                                          <m:rPr>
                                            <m:sty m:val="p"/>
                                          </m:rPr>
                                          <a:rPr lang="it-IT" sz="1200" b="0" i="0" dirty="0" smtClean="0">
                                            <a:latin typeface="Cambria Math" panose="02040503050406030204" pitchFamily="18" charset="0"/>
                                          </a:rPr>
                                          <m:t>R</m:t>
                                        </m:r>
                                      </m:e>
                                    </m:d>
                                  </m:e>
                                  <m:sup>
                                    <m:r>
                                      <a:rPr lang="it-IT" sz="1200" b="0" i="0" dirty="0" smtClean="0">
                                        <a:latin typeface="Cambria Math" panose="02040503050406030204" pitchFamily="18" charset="0"/>
                                      </a:rPr>
                                      <m:t>−1</m:t>
                                    </m:r>
                                  </m:sup>
                                </m:sSup>
                                <m:d>
                                  <m:dPr>
                                    <m:ctrlPr>
                                      <a:rPr lang="it-IT" sz="1200" b="0" i="1" dirty="0" smtClean="0">
                                        <a:latin typeface="Cambria Math" panose="02040503050406030204" pitchFamily="18" charset="0"/>
                                      </a:rPr>
                                    </m:ctrlPr>
                                  </m:dPr>
                                  <m:e>
                                    <m:sSup>
                                      <m:sSupPr>
                                        <m:ctrlPr>
                                          <a:rPr lang="it-IT" sz="1200" b="0" i="1" dirty="0" smtClean="0">
                                            <a:latin typeface="Cambria Math" panose="02040503050406030204" pitchFamily="18" charset="0"/>
                                          </a:rPr>
                                        </m:ctrlPr>
                                      </m:sSupPr>
                                      <m:e>
                                        <m:r>
                                          <m:rPr>
                                            <m:sty m:val="p"/>
                                          </m:rPr>
                                          <a:rPr lang="it-IT" sz="1200" b="0" i="0" dirty="0" smtClean="0">
                                            <a:latin typeface="Cambria Math" panose="02040503050406030204" pitchFamily="18" charset="0"/>
                                          </a:rPr>
                                          <m:t>B</m:t>
                                        </m:r>
                                      </m:e>
                                      <m:sup>
                                        <m:r>
                                          <m:rPr>
                                            <m:sty m:val="p"/>
                                          </m:rPr>
                                          <a:rPr lang="it-IT" sz="1200" b="0" i="0" dirty="0" smtClean="0">
                                            <a:latin typeface="Cambria Math" panose="02040503050406030204" pitchFamily="18" charset="0"/>
                                          </a:rPr>
                                          <m:t>T</m:t>
                                        </m:r>
                                      </m:sup>
                                    </m:sSup>
                                    <m:sSub>
                                      <m:sSubPr>
                                        <m:ctrlPr>
                                          <a:rPr lang="it-IT" sz="1200" b="0" i="1" dirty="0" smtClean="0">
                                            <a:latin typeface="Cambria Math" panose="02040503050406030204" pitchFamily="18" charset="0"/>
                                          </a:rPr>
                                        </m:ctrlPr>
                                      </m:sSubPr>
                                      <m:e>
                                        <m:r>
                                          <m:rPr>
                                            <m:sty m:val="p"/>
                                          </m:rPr>
                                          <a:rPr lang="it-IT" sz="1200" b="0" i="0" dirty="0" smtClean="0">
                                            <a:latin typeface="Cambria Math" panose="02040503050406030204" pitchFamily="18" charset="0"/>
                                          </a:rPr>
                                          <m:t>p</m:t>
                                        </m:r>
                                      </m:e>
                                      <m:sub>
                                        <m:r>
                                          <m:rPr>
                                            <m:sty m:val="p"/>
                                          </m:rPr>
                                          <a:rPr lang="it-IT" sz="1200" b="0" i="0" dirty="0" smtClean="0">
                                            <a:latin typeface="Cambria Math" panose="02040503050406030204" pitchFamily="18" charset="0"/>
                                          </a:rPr>
                                          <m:t>t</m:t>
                                        </m:r>
                                        <m:r>
                                          <a:rPr lang="it-IT" sz="1200" b="0" i="0" dirty="0" smtClean="0">
                                            <a:latin typeface="Cambria Math" panose="02040503050406030204" pitchFamily="18" charset="0"/>
                                          </a:rPr>
                                          <m:t>+1</m:t>
                                        </m:r>
                                      </m:sub>
                                    </m:sSub>
                                    <m:r>
                                      <a:rPr lang="it-IT" sz="1200" b="0" i="0" dirty="0" smtClean="0">
                                        <a:latin typeface="Cambria Math" panose="02040503050406030204" pitchFamily="18" charset="0"/>
                                      </a:rPr>
                                      <m:t>+</m:t>
                                    </m:r>
                                    <m:sSub>
                                      <m:sSubPr>
                                        <m:ctrlPr>
                                          <a:rPr lang="it-IT" sz="1200" b="0" i="1" dirty="0" smtClean="0">
                                            <a:latin typeface="Cambria Math" panose="02040503050406030204" pitchFamily="18" charset="0"/>
                                          </a:rPr>
                                        </m:ctrlPr>
                                      </m:sSubPr>
                                      <m:e>
                                        <m:r>
                                          <m:rPr>
                                            <m:sty m:val="p"/>
                                          </m:rPr>
                                          <a:rPr lang="it-IT" sz="1200" b="0" i="0" dirty="0" smtClean="0">
                                            <a:latin typeface="Cambria Math" panose="02040503050406030204" pitchFamily="18" charset="0"/>
                                          </a:rPr>
                                          <m:t>r</m:t>
                                        </m:r>
                                      </m:e>
                                      <m:sub>
                                        <m:r>
                                          <m:rPr>
                                            <m:sty m:val="p"/>
                                          </m:rPr>
                                          <a:rPr lang="it-IT" sz="1200" b="0" i="0" dirty="0" smtClean="0">
                                            <a:latin typeface="Cambria Math" panose="02040503050406030204" pitchFamily="18" charset="0"/>
                                          </a:rPr>
                                          <m:t>t</m:t>
                                        </m:r>
                                      </m:sub>
                                    </m:sSub>
                                  </m:e>
                                </m:d>
                              </m:oMath>
                            </m:oMathPara>
                          </a14:m>
                          <a:endParaRPr lang="en-US" sz="1200" b="0" i="0" u="none" strike="noStrike" cap="none">
                            <a:solidFill>
                              <a:srgbClr val="000000"/>
                            </a:solidFill>
                            <a:sym typeface="Arial"/>
                          </a:endParaRPr>
                        </a:p>
                        <a:p>
                          <a:pPr algn="just">
                            <a:lnSpc>
                              <a:spcPct val="114000"/>
                            </a:lnSpc>
                          </a:pPr>
                          <a14:m>
                            <m:oMathPara xmlns:m="http://schemas.openxmlformats.org/officeDocument/2006/math">
                              <m:oMathParaPr>
                                <m:jc m:val="centerGroup"/>
                              </m:oMathParaPr>
                              <m:oMath xmlns:m="http://schemas.openxmlformats.org/officeDocument/2006/math">
                                <m:sSub>
                                  <m:sSubPr>
                                    <m:ctrlPr>
                                      <a:rPr lang="it-IT" sz="1200" b="0" i="1" smtClean="0">
                                        <a:latin typeface="Cambria Math" panose="02040503050406030204" pitchFamily="18" charset="0"/>
                                      </a:rPr>
                                    </m:ctrlPr>
                                  </m:sSubPr>
                                  <m:e>
                                    <m:r>
                                      <m:rPr>
                                        <m:sty m:val="p"/>
                                      </m:rPr>
                                      <a:rPr lang="it-IT" sz="1200" b="0" i="0" smtClean="0">
                                        <a:latin typeface="Cambria Math" panose="02040503050406030204" pitchFamily="18" charset="0"/>
                                      </a:rPr>
                                      <m:t>p</m:t>
                                    </m:r>
                                  </m:e>
                                  <m:sub>
                                    <m:r>
                                      <m:rPr>
                                        <m:sty m:val="p"/>
                                      </m:rPr>
                                      <a:rPr lang="it-IT" sz="1200" b="0" i="0" smtClean="0">
                                        <a:latin typeface="Cambria Math" panose="02040503050406030204" pitchFamily="18" charset="0"/>
                                      </a:rPr>
                                      <m:t>t</m:t>
                                    </m:r>
                                  </m:sub>
                                </m:sSub>
                                <m:r>
                                  <a:rPr lang="it-IT" sz="1200" b="0" i="0" smtClean="0">
                                    <a:latin typeface="Cambria Math" panose="02040503050406030204" pitchFamily="18" charset="0"/>
                                  </a:rPr>
                                  <m:t>=</m:t>
                                </m:r>
                                <m:sSub>
                                  <m:sSubPr>
                                    <m:ctrlPr>
                                      <a:rPr lang="it-IT" sz="1200" b="0" i="1" smtClean="0">
                                        <a:latin typeface="Cambria Math" panose="02040503050406030204" pitchFamily="18" charset="0"/>
                                      </a:rPr>
                                    </m:ctrlPr>
                                  </m:sSubPr>
                                  <m:e>
                                    <m:r>
                                      <m:rPr>
                                        <m:sty m:val="p"/>
                                      </m:rPr>
                                      <a:rPr lang="it-IT" sz="1200" b="0" i="0" smtClean="0">
                                        <a:latin typeface="Cambria Math" panose="02040503050406030204" pitchFamily="18" charset="0"/>
                                      </a:rPr>
                                      <m:t>q</m:t>
                                    </m:r>
                                  </m:e>
                                  <m:sub>
                                    <m:r>
                                      <m:rPr>
                                        <m:sty m:val="p"/>
                                      </m:rPr>
                                      <a:rPr lang="it-IT" sz="1200" b="0" i="0" smtClean="0">
                                        <a:latin typeface="Cambria Math" panose="02040503050406030204" pitchFamily="18" charset="0"/>
                                      </a:rPr>
                                      <m:t>t</m:t>
                                    </m:r>
                                  </m:sub>
                                </m:sSub>
                                <m:r>
                                  <a:rPr lang="it-IT" sz="1200" b="0" i="0" smtClean="0">
                                    <a:latin typeface="Cambria Math" panose="02040503050406030204" pitchFamily="18" charset="0"/>
                                  </a:rPr>
                                  <m:t>+</m:t>
                                </m:r>
                                <m:sSup>
                                  <m:sSupPr>
                                    <m:ctrlPr>
                                      <a:rPr lang="it-IT" sz="1200" b="0" i="1" smtClean="0">
                                        <a:latin typeface="Cambria Math" panose="02040503050406030204" pitchFamily="18" charset="0"/>
                                      </a:rPr>
                                    </m:ctrlPr>
                                  </m:sSupPr>
                                  <m:e>
                                    <m:r>
                                      <m:rPr>
                                        <m:sty m:val="p"/>
                                      </m:rPr>
                                      <a:rPr lang="it-IT" sz="1200" b="0" i="0" smtClean="0">
                                        <a:latin typeface="Cambria Math" panose="02040503050406030204" pitchFamily="18" charset="0"/>
                                      </a:rPr>
                                      <m:t>A</m:t>
                                    </m:r>
                                  </m:e>
                                  <m:sup>
                                    <m:r>
                                      <m:rPr>
                                        <m:sty m:val="p"/>
                                      </m:rPr>
                                      <a:rPr lang="it-IT" sz="1200" b="0" i="0" smtClean="0">
                                        <a:latin typeface="Cambria Math" panose="02040503050406030204" pitchFamily="18" charset="0"/>
                                      </a:rPr>
                                      <m:t>T</m:t>
                                    </m:r>
                                  </m:sup>
                                </m:sSup>
                                <m:sSub>
                                  <m:sSubPr>
                                    <m:ctrlPr>
                                      <a:rPr lang="it-IT" sz="1200" b="0" i="1" smtClean="0">
                                        <a:latin typeface="Cambria Math" panose="02040503050406030204" pitchFamily="18" charset="0"/>
                                      </a:rPr>
                                    </m:ctrlPr>
                                  </m:sSubPr>
                                  <m:e>
                                    <m:r>
                                      <m:rPr>
                                        <m:sty m:val="p"/>
                                      </m:rPr>
                                      <a:rPr lang="it-IT" sz="1200" b="0" i="0" smtClean="0">
                                        <a:latin typeface="Cambria Math" panose="02040503050406030204" pitchFamily="18" charset="0"/>
                                      </a:rPr>
                                      <m:t>p</m:t>
                                    </m:r>
                                  </m:e>
                                  <m:sub>
                                    <m:r>
                                      <m:rPr>
                                        <m:sty m:val="p"/>
                                      </m:rPr>
                                      <a:rPr lang="it-IT" sz="1200" b="0" i="0" smtClean="0">
                                        <a:latin typeface="Cambria Math" panose="02040503050406030204" pitchFamily="18" charset="0"/>
                                      </a:rPr>
                                      <m:t>t</m:t>
                                    </m:r>
                                    <m:r>
                                      <a:rPr lang="it-IT" sz="1200" b="0" i="0" smtClean="0">
                                        <a:latin typeface="Cambria Math" panose="02040503050406030204" pitchFamily="18" charset="0"/>
                                      </a:rPr>
                                      <m:t>+1</m:t>
                                    </m:r>
                                  </m:sub>
                                </m:sSub>
                                <m:r>
                                  <a:rPr lang="it-IT" sz="1200" b="0" i="0" smtClean="0">
                                    <a:latin typeface="Cambria Math" panose="02040503050406030204" pitchFamily="18" charset="0"/>
                                  </a:rPr>
                                  <m:t>+</m:t>
                                </m:r>
                                <m:sSup>
                                  <m:sSupPr>
                                    <m:ctrlPr>
                                      <a:rPr lang="it-IT" sz="1200" b="0" i="1" smtClean="0">
                                        <a:latin typeface="Cambria Math" panose="02040503050406030204" pitchFamily="18" charset="0"/>
                                      </a:rPr>
                                    </m:ctrlPr>
                                  </m:sSupPr>
                                  <m:e>
                                    <m:r>
                                      <m:rPr>
                                        <m:sty m:val="p"/>
                                      </m:rPr>
                                      <a:rPr lang="it-IT" sz="1200" b="0" i="0" smtClean="0">
                                        <a:latin typeface="Cambria Math" panose="02040503050406030204" pitchFamily="18" charset="0"/>
                                      </a:rPr>
                                      <m:t>A</m:t>
                                    </m:r>
                                  </m:e>
                                  <m:sup>
                                    <m:r>
                                      <m:rPr>
                                        <m:sty m:val="p"/>
                                      </m:rPr>
                                      <a:rPr lang="it-IT" sz="1200" b="0" i="0" smtClean="0">
                                        <a:latin typeface="Cambria Math" panose="02040503050406030204" pitchFamily="18" charset="0"/>
                                      </a:rPr>
                                      <m:t>T</m:t>
                                    </m:r>
                                  </m:sup>
                                </m:sSup>
                                <m:sSub>
                                  <m:sSubPr>
                                    <m:ctrlPr>
                                      <a:rPr lang="it-IT" sz="1200" b="0" i="1" smtClean="0">
                                        <a:latin typeface="Cambria Math" panose="02040503050406030204" pitchFamily="18" charset="0"/>
                                      </a:rPr>
                                    </m:ctrlPr>
                                  </m:sSubPr>
                                  <m:e>
                                    <m:r>
                                      <m:rPr>
                                        <m:sty m:val="p"/>
                                      </m:rPr>
                                      <a:rPr lang="it-IT" sz="1200" b="0" i="0" smtClean="0">
                                        <a:latin typeface="Cambria Math" panose="02040503050406030204" pitchFamily="18" charset="0"/>
                                      </a:rPr>
                                      <m:t>P</m:t>
                                    </m:r>
                                  </m:e>
                                  <m:sub>
                                    <m:r>
                                      <m:rPr>
                                        <m:sty m:val="p"/>
                                      </m:rPr>
                                      <a:rPr lang="it-IT" sz="1200" b="0" i="0" smtClean="0">
                                        <a:latin typeface="Cambria Math" panose="02040503050406030204" pitchFamily="18" charset="0"/>
                                      </a:rPr>
                                      <m:t>t</m:t>
                                    </m:r>
                                    <m:r>
                                      <a:rPr lang="it-IT" sz="1200" b="0" i="0" smtClean="0">
                                        <a:latin typeface="Cambria Math" panose="02040503050406030204" pitchFamily="18" charset="0"/>
                                      </a:rPr>
                                      <m:t>+1</m:t>
                                    </m:r>
                                  </m:sub>
                                </m:sSub>
                                <m:r>
                                  <m:rPr>
                                    <m:sty m:val="p"/>
                                  </m:rPr>
                                  <a:rPr lang="it-IT" sz="1200" b="0" i="0" smtClean="0">
                                    <a:latin typeface="Cambria Math" panose="02040503050406030204" pitchFamily="18" charset="0"/>
                                  </a:rPr>
                                  <m:t>B</m:t>
                                </m:r>
                                <m:sSub>
                                  <m:sSubPr>
                                    <m:ctrlPr>
                                      <a:rPr lang="it-IT" sz="1200" b="0" i="1" smtClean="0">
                                        <a:latin typeface="Cambria Math" panose="02040503050406030204" pitchFamily="18" charset="0"/>
                                      </a:rPr>
                                    </m:ctrlPr>
                                  </m:sSubPr>
                                  <m:e>
                                    <m:r>
                                      <m:rPr>
                                        <m:sty m:val="p"/>
                                      </m:rPr>
                                      <a:rPr lang="it-IT" sz="1200" b="0" i="0" smtClean="0">
                                        <a:latin typeface="Cambria Math" panose="02040503050406030204" pitchFamily="18" charset="0"/>
                                      </a:rPr>
                                      <m:t>k</m:t>
                                    </m:r>
                                  </m:e>
                                  <m:sub>
                                    <m:r>
                                      <m:rPr>
                                        <m:sty m:val="p"/>
                                      </m:rPr>
                                      <a:rPr lang="it-IT" sz="1200" b="0" i="0" smtClean="0">
                                        <a:latin typeface="Cambria Math" panose="02040503050406030204" pitchFamily="18" charset="0"/>
                                      </a:rPr>
                                      <m:t>t</m:t>
                                    </m:r>
                                  </m:sub>
                                </m:sSub>
                              </m:oMath>
                            </m:oMathPara>
                          </a14:m>
                          <a:endParaRPr lang="en-US" sz="1200" i="0"/>
                        </a:p>
                        <a:p>
                          <a:pPr algn="just">
                            <a:lnSpc>
                              <a:spcPct val="114000"/>
                            </a:lnSpc>
                          </a:pPr>
                          <a14:m>
                            <m:oMathPara xmlns:m="http://schemas.openxmlformats.org/officeDocument/2006/math">
                              <m:oMathParaPr>
                                <m:jc m:val="centerGroup"/>
                              </m:oMathParaPr>
                              <m:oMath xmlns:m="http://schemas.openxmlformats.org/officeDocument/2006/math">
                                <m:sSub>
                                  <m:sSubPr>
                                    <m:ctrlPr>
                                      <a:rPr lang="it-IT" sz="1200" i="1" smtClean="0">
                                        <a:latin typeface="Cambria Math" panose="02040503050406030204" pitchFamily="18" charset="0"/>
                                      </a:rPr>
                                    </m:ctrlPr>
                                  </m:sSubPr>
                                  <m:e>
                                    <m:r>
                                      <m:rPr>
                                        <m:sty m:val="p"/>
                                      </m:rPr>
                                      <a:rPr lang="it-IT" sz="1200" i="0" smtClean="0">
                                        <a:latin typeface="Cambria Math" panose="02040503050406030204" pitchFamily="18" charset="0"/>
                                      </a:rPr>
                                      <m:t>P</m:t>
                                    </m:r>
                                  </m:e>
                                  <m:sub>
                                    <m:r>
                                      <m:rPr>
                                        <m:sty m:val="p"/>
                                      </m:rPr>
                                      <a:rPr lang="it-IT" sz="1200" i="0" smtClean="0">
                                        <a:latin typeface="Cambria Math" panose="02040503050406030204" pitchFamily="18" charset="0"/>
                                      </a:rPr>
                                      <m:t>t</m:t>
                                    </m:r>
                                  </m:sub>
                                </m:sSub>
                                <m:r>
                                  <a:rPr lang="it-IT" sz="1200" i="0" smtClean="0">
                                    <a:latin typeface="Cambria Math" panose="02040503050406030204" pitchFamily="18" charset="0"/>
                                  </a:rPr>
                                  <m:t>=</m:t>
                                </m:r>
                                <m:r>
                                  <m:rPr>
                                    <m:sty m:val="p"/>
                                  </m:rPr>
                                  <a:rPr lang="it-IT" sz="1200" i="0" smtClean="0">
                                    <a:latin typeface="Cambria Math" panose="02040503050406030204" pitchFamily="18" charset="0"/>
                                  </a:rPr>
                                  <m:t>Q</m:t>
                                </m:r>
                                <m:r>
                                  <a:rPr lang="it-IT" sz="1200" i="0" smtClean="0">
                                    <a:latin typeface="Cambria Math" panose="02040503050406030204" pitchFamily="18" charset="0"/>
                                  </a:rPr>
                                  <m:t>+</m:t>
                                </m:r>
                                <m:sSup>
                                  <m:sSupPr>
                                    <m:ctrlPr>
                                      <a:rPr lang="it-IT" sz="1200" i="1" smtClean="0">
                                        <a:latin typeface="Cambria Math" panose="02040503050406030204" pitchFamily="18" charset="0"/>
                                      </a:rPr>
                                    </m:ctrlPr>
                                  </m:sSupPr>
                                  <m:e>
                                    <m:r>
                                      <m:rPr>
                                        <m:sty m:val="p"/>
                                      </m:rPr>
                                      <a:rPr lang="it-IT" sz="1200" i="0" smtClean="0">
                                        <a:latin typeface="Cambria Math" panose="02040503050406030204" pitchFamily="18" charset="0"/>
                                      </a:rPr>
                                      <m:t>A</m:t>
                                    </m:r>
                                  </m:e>
                                  <m:sup>
                                    <m:r>
                                      <m:rPr>
                                        <m:sty m:val="p"/>
                                      </m:rPr>
                                      <a:rPr lang="it-IT" sz="1200" i="0" smtClean="0">
                                        <a:latin typeface="Cambria Math" panose="02040503050406030204" pitchFamily="18" charset="0"/>
                                      </a:rPr>
                                      <m:t>T</m:t>
                                    </m:r>
                                  </m:sup>
                                </m:sSup>
                                <m:sSub>
                                  <m:sSubPr>
                                    <m:ctrlPr>
                                      <a:rPr lang="it-IT" sz="1200" i="1" smtClean="0">
                                        <a:latin typeface="Cambria Math" panose="02040503050406030204" pitchFamily="18" charset="0"/>
                                      </a:rPr>
                                    </m:ctrlPr>
                                  </m:sSubPr>
                                  <m:e>
                                    <m:r>
                                      <m:rPr>
                                        <m:sty m:val="p"/>
                                      </m:rPr>
                                      <a:rPr lang="it-IT" sz="1200" i="0" smtClean="0">
                                        <a:latin typeface="Cambria Math" panose="02040503050406030204" pitchFamily="18" charset="0"/>
                                      </a:rPr>
                                      <m:t>P</m:t>
                                    </m:r>
                                  </m:e>
                                  <m:sub>
                                    <m:r>
                                      <m:rPr>
                                        <m:sty m:val="p"/>
                                      </m:rPr>
                                      <a:rPr lang="it-IT" sz="1200" i="0" smtClean="0">
                                        <a:latin typeface="Cambria Math" panose="02040503050406030204" pitchFamily="18" charset="0"/>
                                      </a:rPr>
                                      <m:t>t</m:t>
                                    </m:r>
                                    <m:r>
                                      <a:rPr lang="it-IT" sz="1200" i="0" smtClean="0">
                                        <a:latin typeface="Cambria Math" panose="02040503050406030204" pitchFamily="18" charset="0"/>
                                      </a:rPr>
                                      <m:t>+1</m:t>
                                    </m:r>
                                  </m:sub>
                                </m:sSub>
                                <m:r>
                                  <m:rPr>
                                    <m:sty m:val="p"/>
                                  </m:rPr>
                                  <a:rPr lang="it-IT" sz="1200" i="0" smtClean="0">
                                    <a:latin typeface="Cambria Math" panose="02040503050406030204" pitchFamily="18" charset="0"/>
                                  </a:rPr>
                                  <m:t>A</m:t>
                                </m:r>
                                <m:r>
                                  <a:rPr lang="it-IT" sz="1200" i="0" smtClean="0">
                                    <a:latin typeface="Cambria Math" panose="02040503050406030204" pitchFamily="18" charset="0"/>
                                  </a:rPr>
                                  <m:t>+</m:t>
                                </m:r>
                                <m:sSup>
                                  <m:sSupPr>
                                    <m:ctrlPr>
                                      <a:rPr lang="it-IT" sz="1200" i="1" smtClean="0">
                                        <a:latin typeface="Cambria Math" panose="02040503050406030204" pitchFamily="18" charset="0"/>
                                      </a:rPr>
                                    </m:ctrlPr>
                                  </m:sSupPr>
                                  <m:e>
                                    <m:r>
                                      <m:rPr>
                                        <m:sty m:val="p"/>
                                      </m:rPr>
                                      <a:rPr lang="it-IT" sz="1200" i="0" smtClean="0">
                                        <a:latin typeface="Cambria Math" panose="02040503050406030204" pitchFamily="18" charset="0"/>
                                      </a:rPr>
                                      <m:t>A</m:t>
                                    </m:r>
                                  </m:e>
                                  <m:sup>
                                    <m:r>
                                      <m:rPr>
                                        <m:sty m:val="p"/>
                                      </m:rPr>
                                      <a:rPr lang="it-IT" sz="1200" i="0" smtClean="0">
                                        <a:latin typeface="Cambria Math" panose="02040503050406030204" pitchFamily="18" charset="0"/>
                                      </a:rPr>
                                      <m:t>T</m:t>
                                    </m:r>
                                  </m:sup>
                                </m:sSup>
                                <m:sSub>
                                  <m:sSubPr>
                                    <m:ctrlPr>
                                      <a:rPr lang="it-IT" sz="1200" i="1" smtClean="0">
                                        <a:latin typeface="Cambria Math" panose="02040503050406030204" pitchFamily="18" charset="0"/>
                                      </a:rPr>
                                    </m:ctrlPr>
                                  </m:sSubPr>
                                  <m:e>
                                    <m:r>
                                      <m:rPr>
                                        <m:sty m:val="p"/>
                                      </m:rPr>
                                      <a:rPr lang="it-IT" sz="1200" i="0" smtClean="0">
                                        <a:latin typeface="Cambria Math" panose="02040503050406030204" pitchFamily="18" charset="0"/>
                                      </a:rPr>
                                      <m:t>P</m:t>
                                    </m:r>
                                  </m:e>
                                  <m:sub>
                                    <m:r>
                                      <m:rPr>
                                        <m:sty m:val="p"/>
                                      </m:rPr>
                                      <a:rPr lang="it-IT" sz="1200" i="0" smtClean="0">
                                        <a:latin typeface="Cambria Math" panose="02040503050406030204" pitchFamily="18" charset="0"/>
                                      </a:rPr>
                                      <m:t>t</m:t>
                                    </m:r>
                                    <m:r>
                                      <a:rPr lang="it-IT" sz="1200" i="0" smtClean="0">
                                        <a:latin typeface="Cambria Math" panose="02040503050406030204" pitchFamily="18" charset="0"/>
                                      </a:rPr>
                                      <m:t>+1</m:t>
                                    </m:r>
                                  </m:sub>
                                </m:sSub>
                                <m:r>
                                  <m:rPr>
                                    <m:sty m:val="p"/>
                                  </m:rPr>
                                  <a:rPr lang="it-IT" sz="1200" i="0" smtClean="0">
                                    <a:latin typeface="Cambria Math" panose="02040503050406030204" pitchFamily="18" charset="0"/>
                                  </a:rPr>
                                  <m:t>B</m:t>
                                </m:r>
                                <m:sSub>
                                  <m:sSubPr>
                                    <m:ctrlPr>
                                      <a:rPr lang="it-IT" sz="1200" i="1" smtClean="0">
                                        <a:latin typeface="Cambria Math" panose="02040503050406030204" pitchFamily="18" charset="0"/>
                                      </a:rPr>
                                    </m:ctrlPr>
                                  </m:sSubPr>
                                  <m:e>
                                    <m:r>
                                      <m:rPr>
                                        <m:sty m:val="p"/>
                                      </m:rPr>
                                      <a:rPr lang="it-IT" sz="1200" i="0" smtClean="0">
                                        <a:latin typeface="Cambria Math" panose="02040503050406030204" pitchFamily="18" charset="0"/>
                                      </a:rPr>
                                      <m:t>K</m:t>
                                    </m:r>
                                  </m:e>
                                  <m:sub>
                                    <m:r>
                                      <m:rPr>
                                        <m:sty m:val="p"/>
                                      </m:rPr>
                                      <a:rPr lang="it-IT" sz="1200" i="0" smtClean="0">
                                        <a:latin typeface="Cambria Math" panose="02040503050406030204" pitchFamily="18" charset="0"/>
                                      </a:rPr>
                                      <m:t>t</m:t>
                                    </m:r>
                                  </m:sub>
                                </m:sSub>
                              </m:oMath>
                            </m:oMathPara>
                          </a14:m>
                          <a:endParaRPr lang="it-IT" sz="1200" i="0">
                            <a:latin typeface="+mn-lt"/>
                          </a:endParaRPr>
                        </a:p>
                        <a:p>
                          <a:pPr algn="just"/>
                          <a:endParaRPr lang="it-IT" sz="1200">
                            <a:latin typeface="+mn-lt"/>
                          </a:endParaRPr>
                        </a:p>
                        <a:p>
                          <a:pPr algn="just">
                            <a:lnSpc>
                              <a:spcPct val="114000"/>
                            </a:lnSpc>
                          </a:pPr>
                          <a:r>
                            <a:rPr lang="it-IT" sz="1200" b="0" u="none" strike="noStrike" cap="none">
                              <a:solidFill>
                                <a:srgbClr val="000000"/>
                              </a:solidFill>
                              <a:sym typeface="Arial"/>
                            </a:rPr>
                            <a:t>Control Input:</a:t>
                          </a:r>
                        </a:p>
                        <a:p>
                          <a:pPr algn="just">
                            <a:lnSpc>
                              <a:spcPct val="114000"/>
                            </a:lnSpc>
                          </a:pPr>
                          <a14:m>
                            <m:oMathPara xmlns:m="http://schemas.openxmlformats.org/officeDocument/2006/math">
                              <m:oMathParaPr>
                                <m:jc m:val="centerGroup"/>
                              </m:oMathParaPr>
                              <m:oMath xmlns:m="http://schemas.openxmlformats.org/officeDocument/2006/math">
                                <m:sSub>
                                  <m:sSubPr>
                                    <m:ctrlPr>
                                      <a:rPr lang="it-IT" sz="1200" b="0" i="1" smtClean="0">
                                        <a:latin typeface="Cambria Math" panose="02040503050406030204" pitchFamily="18" charset="0"/>
                                      </a:rPr>
                                    </m:ctrlPr>
                                  </m:sSubPr>
                                  <m:e>
                                    <m:r>
                                      <m:rPr>
                                        <m:sty m:val="p"/>
                                      </m:rPr>
                                      <a:rPr lang="it-IT" sz="1200" b="0" i="0" smtClean="0">
                                        <a:latin typeface="Cambria Math" panose="02040503050406030204" pitchFamily="18" charset="0"/>
                                      </a:rPr>
                                      <m:t>u</m:t>
                                    </m:r>
                                  </m:e>
                                  <m:sub>
                                    <m:r>
                                      <m:rPr>
                                        <m:sty m:val="p"/>
                                      </m:rPr>
                                      <a:rPr lang="it-IT" sz="1200" b="0" i="0" smtClean="0">
                                        <a:latin typeface="Cambria Math" panose="02040503050406030204" pitchFamily="18" charset="0"/>
                                      </a:rPr>
                                      <m:t>LQR</m:t>
                                    </m:r>
                                  </m:sub>
                                </m:sSub>
                                <m:r>
                                  <a:rPr lang="it-IT" sz="1200" b="0" i="0" smtClean="0">
                                    <a:latin typeface="Cambria Math" panose="02040503050406030204" pitchFamily="18" charset="0"/>
                                  </a:rPr>
                                  <m:t>=</m:t>
                                </m:r>
                                <m:sSub>
                                  <m:sSubPr>
                                    <m:ctrlPr>
                                      <a:rPr lang="it-IT" sz="1200" b="0" i="1" smtClean="0">
                                        <a:latin typeface="Cambria Math" panose="02040503050406030204" pitchFamily="18" charset="0"/>
                                      </a:rPr>
                                    </m:ctrlPr>
                                  </m:sSubPr>
                                  <m:e>
                                    <m:r>
                                      <m:rPr>
                                        <m:sty m:val="p"/>
                                      </m:rPr>
                                      <a:rPr lang="it-IT" sz="1200" b="0" i="0" smtClean="0">
                                        <a:latin typeface="Cambria Math" panose="02040503050406030204" pitchFamily="18" charset="0"/>
                                      </a:rPr>
                                      <m:t>K</m:t>
                                    </m:r>
                                  </m:e>
                                  <m:sub>
                                    <m:r>
                                      <m:rPr>
                                        <m:sty m:val="p"/>
                                      </m:rPr>
                                      <a:rPr lang="it-IT" sz="1200" b="0" i="0" smtClean="0">
                                        <a:latin typeface="Cambria Math" panose="02040503050406030204" pitchFamily="18" charset="0"/>
                                      </a:rPr>
                                      <m:t>t</m:t>
                                    </m:r>
                                  </m:sub>
                                </m:sSub>
                                <m:d>
                                  <m:dPr>
                                    <m:ctrlPr>
                                      <a:rPr lang="it-IT" sz="1200" b="0" i="1" smtClean="0">
                                        <a:latin typeface="Cambria Math" panose="02040503050406030204" pitchFamily="18" charset="0"/>
                                      </a:rPr>
                                    </m:ctrlPr>
                                  </m:dPr>
                                  <m:e>
                                    <m:sSub>
                                      <m:sSubPr>
                                        <m:ctrlPr>
                                          <a:rPr lang="it-IT" sz="1200" b="0" i="1" smtClean="0">
                                            <a:latin typeface="Cambria Math" panose="02040503050406030204" pitchFamily="18" charset="0"/>
                                          </a:rPr>
                                        </m:ctrlPr>
                                      </m:sSubPr>
                                      <m:e>
                                        <m:r>
                                          <m:rPr>
                                            <m:sty m:val="p"/>
                                          </m:rPr>
                                          <a:rPr lang="it-IT" sz="1200" b="0" i="0" smtClean="0">
                                            <a:latin typeface="Cambria Math" panose="02040503050406030204" pitchFamily="18" charset="0"/>
                                          </a:rPr>
                                          <m:t>x</m:t>
                                        </m:r>
                                      </m:e>
                                      <m:sub>
                                        <m:r>
                                          <m:rPr>
                                            <m:sty m:val="p"/>
                                          </m:rPr>
                                          <a:rPr lang="it-IT" sz="1200" b="0" i="0" smtClean="0">
                                            <a:latin typeface="Cambria Math" panose="02040503050406030204" pitchFamily="18" charset="0"/>
                                          </a:rPr>
                                          <m:t>t</m:t>
                                        </m:r>
                                      </m:sub>
                                    </m:sSub>
                                    <m:r>
                                      <a:rPr lang="it-IT" sz="1200" b="0" i="0" smtClean="0">
                                        <a:latin typeface="Cambria Math" panose="02040503050406030204" pitchFamily="18" charset="0"/>
                                      </a:rPr>
                                      <m:t>−</m:t>
                                    </m:r>
                                    <m:sSubSup>
                                      <m:sSubSupPr>
                                        <m:ctrlPr>
                                          <a:rPr lang="it-IT" sz="1200" b="0" i="1" smtClean="0">
                                            <a:latin typeface="Cambria Math" panose="02040503050406030204" pitchFamily="18" charset="0"/>
                                          </a:rPr>
                                        </m:ctrlPr>
                                      </m:sSubSupPr>
                                      <m:e>
                                        <m:r>
                                          <m:rPr>
                                            <m:sty m:val="p"/>
                                          </m:rPr>
                                          <a:rPr lang="it-IT" sz="1200" b="0" i="0" smtClean="0">
                                            <a:latin typeface="Cambria Math" panose="02040503050406030204" pitchFamily="18" charset="0"/>
                                          </a:rPr>
                                          <m:t>x</m:t>
                                        </m:r>
                                      </m:e>
                                      <m:sub>
                                        <m:r>
                                          <m:rPr>
                                            <m:sty m:val="p"/>
                                          </m:rPr>
                                          <a:rPr lang="it-IT" sz="1200" b="0" i="0" smtClean="0">
                                            <a:latin typeface="Cambria Math" panose="02040503050406030204" pitchFamily="18" charset="0"/>
                                          </a:rPr>
                                          <m:t>t</m:t>
                                        </m:r>
                                      </m:sub>
                                      <m:sup>
                                        <m:r>
                                          <a:rPr lang="it-IT" sz="1200" b="0" i="0" smtClean="0">
                                            <a:latin typeface="Cambria Math" panose="02040503050406030204" pitchFamily="18" charset="0"/>
                                          </a:rPr>
                                          <m:t>∗</m:t>
                                        </m:r>
                                      </m:sup>
                                    </m:sSubSup>
                                  </m:e>
                                </m:d>
                                <m:r>
                                  <a:rPr lang="it-IT" sz="1200" b="0" i="0" smtClean="0">
                                    <a:latin typeface="Cambria Math" panose="02040503050406030204" pitchFamily="18" charset="0"/>
                                  </a:rPr>
                                  <m:t>+</m:t>
                                </m:r>
                                <m:sSubSup>
                                  <m:sSubSupPr>
                                    <m:ctrlPr>
                                      <a:rPr lang="it-IT" sz="1200" b="0" i="1" smtClean="0">
                                        <a:latin typeface="Cambria Math" panose="02040503050406030204" pitchFamily="18" charset="0"/>
                                      </a:rPr>
                                    </m:ctrlPr>
                                  </m:sSubSupPr>
                                  <m:e>
                                    <m:r>
                                      <m:rPr>
                                        <m:sty m:val="p"/>
                                      </m:rPr>
                                      <a:rPr lang="it-IT" sz="1200" b="0" i="0" smtClean="0">
                                        <a:latin typeface="Cambria Math" panose="02040503050406030204" pitchFamily="18" charset="0"/>
                                      </a:rPr>
                                      <m:t>u</m:t>
                                    </m:r>
                                  </m:e>
                                  <m:sub>
                                    <m:r>
                                      <m:rPr>
                                        <m:sty m:val="p"/>
                                      </m:rPr>
                                      <a:rPr lang="it-IT" sz="1200" b="0" i="0" smtClean="0">
                                        <a:latin typeface="Cambria Math" panose="02040503050406030204" pitchFamily="18" charset="0"/>
                                      </a:rPr>
                                      <m:t>t</m:t>
                                    </m:r>
                                  </m:sub>
                                  <m:sup>
                                    <m:r>
                                      <a:rPr lang="it-IT" sz="1200" b="0" i="0" smtClean="0">
                                        <a:latin typeface="Cambria Math" panose="02040503050406030204" pitchFamily="18" charset="0"/>
                                      </a:rPr>
                                      <m:t>∗</m:t>
                                    </m:r>
                                  </m:sup>
                                </m:sSubSup>
                                <m:r>
                                  <a:rPr lang="it-IT" sz="1200" b="0" i="0" smtClean="0">
                                    <a:latin typeface="Cambria Math" panose="02040503050406030204" pitchFamily="18" charset="0"/>
                                  </a:rPr>
                                  <m:t>+</m:t>
                                </m:r>
                                <m:r>
                                  <m:rPr>
                                    <m:sty m:val="p"/>
                                  </m:rPr>
                                  <a:rPr lang="it-IT" sz="1200" b="0" i="0" smtClean="0">
                                    <a:latin typeface="Cambria Math" panose="02040503050406030204" pitchFamily="18" charset="0"/>
                                  </a:rPr>
                                  <m:t>α</m:t>
                                </m:r>
                                <m:sSub>
                                  <m:sSubPr>
                                    <m:ctrlPr>
                                      <a:rPr lang="it-IT" sz="1200" b="0" i="1" smtClean="0">
                                        <a:latin typeface="Cambria Math" panose="02040503050406030204" pitchFamily="18" charset="0"/>
                                      </a:rPr>
                                    </m:ctrlPr>
                                  </m:sSubPr>
                                  <m:e>
                                    <m:r>
                                      <m:rPr>
                                        <m:sty m:val="p"/>
                                      </m:rPr>
                                      <a:rPr lang="it-IT" sz="1200" b="0" i="0" smtClean="0">
                                        <a:latin typeface="Cambria Math" panose="02040503050406030204" pitchFamily="18" charset="0"/>
                                      </a:rPr>
                                      <m:t>k</m:t>
                                    </m:r>
                                  </m:e>
                                  <m:sub>
                                    <m:r>
                                      <m:rPr>
                                        <m:sty m:val="p"/>
                                      </m:rPr>
                                      <a:rPr lang="it-IT" sz="1200" b="0" i="0" smtClean="0">
                                        <a:latin typeface="Cambria Math" panose="02040503050406030204" pitchFamily="18" charset="0"/>
                                      </a:rPr>
                                      <m:t>t</m:t>
                                    </m:r>
                                  </m:sub>
                                </m:sSub>
                              </m:oMath>
                            </m:oMathPara>
                          </a14:m>
                          <a:endParaRPr lang="en-US" sz="1200" b="0" i="0" u="none" strike="noStrike" cap="none">
                            <a:solidFill>
                              <a:srgbClr val="000000"/>
                            </a:solidFill>
                            <a:sym typeface="Arial"/>
                          </a:endParaRPr>
                        </a:p>
                        <a:p>
                          <a:pPr algn="just"/>
                          <a:endParaRPr lang="it-IT" sz="1200">
                            <a:latin typeface="+mn-lt"/>
                          </a:endParaRPr>
                        </a:p>
                      </a:txBody>
                      <a:tcP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9753749"/>
                      </a:ext>
                    </a:extLst>
                  </a:tr>
                </a:tbl>
              </a:graphicData>
            </a:graphic>
          </p:graphicFrame>
        </mc:Choice>
        <mc:Fallback>
          <p:graphicFrame>
            <p:nvGraphicFramePr>
              <p:cNvPr id="3" name="Table 3">
                <a:extLst>
                  <a:ext uri="{FF2B5EF4-FFF2-40B4-BE49-F238E27FC236}">
                    <a16:creationId xmlns:a16="http://schemas.microsoft.com/office/drawing/2014/main" id="{B2EC1E5E-E5EE-3CF2-8C16-96F3290124E5}"/>
                  </a:ext>
                </a:extLst>
              </p:cNvPr>
              <p:cNvGraphicFramePr>
                <a:graphicFrameLocks noGrp="1"/>
              </p:cNvGraphicFramePr>
              <p:nvPr>
                <p:extLst>
                  <p:ext uri="{D42A27DB-BD31-4B8C-83A1-F6EECF244321}">
                    <p14:modId xmlns:p14="http://schemas.microsoft.com/office/powerpoint/2010/main" val="1048255869"/>
                  </p:ext>
                </p:extLst>
              </p:nvPr>
            </p:nvGraphicFramePr>
            <p:xfrm>
              <a:off x="2591888" y="1345955"/>
              <a:ext cx="6117772" cy="3335655"/>
            </p:xfrm>
            <a:graphic>
              <a:graphicData uri="http://schemas.openxmlformats.org/drawingml/2006/table">
                <a:tbl>
                  <a:tblPr firstRow="1" bandRow="1">
                    <a:tableStyleId>{5940675A-B579-460E-94D1-54222C63F5DA}</a:tableStyleId>
                  </a:tblPr>
                  <a:tblGrid>
                    <a:gridCol w="3058886">
                      <a:extLst>
                        <a:ext uri="{9D8B030D-6E8A-4147-A177-3AD203B41FA5}">
                          <a16:colId xmlns:a16="http://schemas.microsoft.com/office/drawing/2014/main" val="554834989"/>
                        </a:ext>
                      </a:extLst>
                    </a:gridCol>
                    <a:gridCol w="3058886">
                      <a:extLst>
                        <a:ext uri="{9D8B030D-6E8A-4147-A177-3AD203B41FA5}">
                          <a16:colId xmlns:a16="http://schemas.microsoft.com/office/drawing/2014/main" val="345879715"/>
                        </a:ext>
                      </a:extLst>
                    </a:gridCol>
                  </a:tblGrid>
                  <a:tr h="3335655">
                    <a:tc>
                      <a:txBody>
                        <a:bodyPr/>
                        <a:lstStyle/>
                        <a:p>
                          <a:endParaRPr lang="en-US"/>
                        </a:p>
                      </a:txBody>
                      <a:tcP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blipFill>
                          <a:blip r:embed="rId4"/>
                          <a:stretch>
                            <a:fillRect l="-199" r="-100199" b="-182"/>
                          </a:stretch>
                        </a:blipFill>
                      </a:tcPr>
                    </a:tc>
                    <a:tc>
                      <a:txBody>
                        <a:bodyPr/>
                        <a:lstStyle/>
                        <a:p>
                          <a:endParaRPr lang="en-US"/>
                        </a:p>
                      </a:txBody>
                      <a:tcP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blipFill>
                          <a:blip r:embed="rId4"/>
                          <a:stretch>
                            <a:fillRect l="-100199" r="-199" b="-182"/>
                          </a:stretch>
                        </a:blipFill>
                      </a:tcPr>
                    </a:tc>
                    <a:extLst>
                      <a:ext uri="{0D108BD9-81ED-4DB2-BD59-A6C34878D82A}">
                        <a16:rowId xmlns:a16="http://schemas.microsoft.com/office/drawing/2014/main" val="2869753749"/>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6" name="Table 6">
                <a:extLst>
                  <a:ext uri="{FF2B5EF4-FFF2-40B4-BE49-F238E27FC236}">
                    <a16:creationId xmlns:a16="http://schemas.microsoft.com/office/drawing/2014/main" id="{7D6383E1-DF7E-2244-4BB7-E1AFAC1D1D1D}"/>
                  </a:ext>
                </a:extLst>
              </p:cNvPr>
              <p:cNvGraphicFramePr>
                <a:graphicFrameLocks noGrp="1"/>
              </p:cNvGraphicFramePr>
              <p:nvPr>
                <p:extLst>
                  <p:ext uri="{D42A27DB-BD31-4B8C-83A1-F6EECF244321}">
                    <p14:modId xmlns:p14="http://schemas.microsoft.com/office/powerpoint/2010/main" val="3414636725"/>
                  </p:ext>
                </p:extLst>
              </p:nvPr>
            </p:nvGraphicFramePr>
            <p:xfrm>
              <a:off x="499056" y="3189295"/>
              <a:ext cx="1942066" cy="792480"/>
            </p:xfrm>
            <a:graphic>
              <a:graphicData uri="http://schemas.openxmlformats.org/drawingml/2006/table">
                <a:tbl>
                  <a:tblPr firstRow="1" bandRow="1">
                    <a:tableStyleId>{5940675A-B579-460E-94D1-54222C63F5DA}</a:tableStyleId>
                  </a:tblPr>
                  <a:tblGrid>
                    <a:gridCol w="971033">
                      <a:extLst>
                        <a:ext uri="{9D8B030D-6E8A-4147-A177-3AD203B41FA5}">
                          <a16:colId xmlns:a16="http://schemas.microsoft.com/office/drawing/2014/main" val="3359437350"/>
                        </a:ext>
                      </a:extLst>
                    </a:gridCol>
                    <a:gridCol w="971033">
                      <a:extLst>
                        <a:ext uri="{9D8B030D-6E8A-4147-A177-3AD203B41FA5}">
                          <a16:colId xmlns:a16="http://schemas.microsoft.com/office/drawing/2014/main" val="2207412006"/>
                        </a:ext>
                      </a:extLst>
                    </a:gridCol>
                  </a:tblGrid>
                  <a:tr h="165511">
                    <a:tc>
                      <a:txBody>
                        <a:bodyPr/>
                        <a:lstStyle/>
                        <a:p>
                          <a:pPr algn="ctr"/>
                          <a:r>
                            <a:rPr lang="it-IT" sz="1000"/>
                            <a:t>State Space </a:t>
                          </a:r>
                          <a:r>
                            <a:rPr lang="it-IT" sz="1000" err="1"/>
                            <a:t>Variable</a:t>
                          </a:r>
                          <a:endParaRPr lang="it-IT" sz="1000">
                            <a:latin typeface="+mn-lt"/>
                          </a:endParaRPr>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m:rPr>
                                    <m:sty m:val="p"/>
                                  </m:rPr>
                                  <a:rPr lang="it-IT" sz="1200" b="0" smtClean="0">
                                    <a:latin typeface="Cambria Math" panose="02040503050406030204" pitchFamily="18" charset="0"/>
                                  </a:rPr>
                                  <m:t>x</m:t>
                                </m:r>
                              </m:oMath>
                            </m:oMathPara>
                          </a14:m>
                          <a:endParaRPr lang="it-IT" sz="1200" i="0">
                            <a:latin typeface="+mn-lt"/>
                          </a:endParaRPr>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0629935"/>
                      </a:ext>
                    </a:extLst>
                  </a:tr>
                  <a:tr h="160153">
                    <a:tc>
                      <a:txBody>
                        <a:bodyPr/>
                        <a:lstStyle/>
                        <a:p>
                          <a:pPr algn="ctr"/>
                          <a:r>
                            <a:rPr lang="it-IT" sz="1000" err="1"/>
                            <a:t>Diagonal</a:t>
                          </a:r>
                          <a:r>
                            <a:rPr lang="it-IT" sz="1000"/>
                            <a:t> </a:t>
                          </a:r>
                          <a:r>
                            <a:rPr lang="it-IT" sz="1000" err="1"/>
                            <a:t>Matrices</a:t>
                          </a:r>
                          <a:endParaRPr lang="it-IT" sz="1000">
                            <a:latin typeface="+mn-lt"/>
                          </a:endParaRPr>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m:rPr>
                                    <m:sty m:val="p"/>
                                  </m:rPr>
                                  <a:rPr lang="it-IT" sz="1200" i="0" dirty="0" smtClean="0">
                                    <a:latin typeface="Cambria Math" panose="02040503050406030204" pitchFamily="18" charset="0"/>
                                  </a:rPr>
                                  <m:t>Q</m:t>
                                </m:r>
                                <m:r>
                                  <a:rPr lang="it-IT" sz="1200" i="0" dirty="0" smtClean="0">
                                    <a:latin typeface="Cambria Math" panose="02040503050406030204" pitchFamily="18" charset="0"/>
                                  </a:rPr>
                                  <m:t>, </m:t>
                                </m:r>
                                <m:r>
                                  <m:rPr>
                                    <m:sty m:val="p"/>
                                  </m:rPr>
                                  <a:rPr lang="it-IT" sz="1200" i="0" dirty="0" smtClean="0">
                                    <a:latin typeface="Cambria Math" panose="02040503050406030204" pitchFamily="18" charset="0"/>
                                  </a:rPr>
                                  <m:t>P</m:t>
                                </m:r>
                              </m:oMath>
                            </m:oMathPara>
                          </a14:m>
                          <a:endParaRPr lang="it-IT" sz="1200" i="0">
                            <a:latin typeface="+mn-lt"/>
                          </a:endParaRPr>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6243648"/>
                      </a:ext>
                    </a:extLst>
                  </a:tr>
                </a:tbl>
              </a:graphicData>
            </a:graphic>
          </p:graphicFrame>
        </mc:Choice>
        <mc:Fallback>
          <p:graphicFrame>
            <p:nvGraphicFramePr>
              <p:cNvPr id="6" name="Table 6">
                <a:extLst>
                  <a:ext uri="{FF2B5EF4-FFF2-40B4-BE49-F238E27FC236}">
                    <a16:creationId xmlns:a16="http://schemas.microsoft.com/office/drawing/2014/main" id="{7D6383E1-DF7E-2244-4BB7-E1AFAC1D1D1D}"/>
                  </a:ext>
                </a:extLst>
              </p:cNvPr>
              <p:cNvGraphicFramePr>
                <a:graphicFrameLocks noGrp="1"/>
              </p:cNvGraphicFramePr>
              <p:nvPr>
                <p:extLst>
                  <p:ext uri="{D42A27DB-BD31-4B8C-83A1-F6EECF244321}">
                    <p14:modId xmlns:p14="http://schemas.microsoft.com/office/powerpoint/2010/main" val="3414636725"/>
                  </p:ext>
                </p:extLst>
              </p:nvPr>
            </p:nvGraphicFramePr>
            <p:xfrm>
              <a:off x="499056" y="3189295"/>
              <a:ext cx="1942066" cy="792480"/>
            </p:xfrm>
            <a:graphic>
              <a:graphicData uri="http://schemas.openxmlformats.org/drawingml/2006/table">
                <a:tbl>
                  <a:tblPr firstRow="1" bandRow="1">
                    <a:tableStyleId>{5940675A-B579-460E-94D1-54222C63F5DA}</a:tableStyleId>
                  </a:tblPr>
                  <a:tblGrid>
                    <a:gridCol w="971033">
                      <a:extLst>
                        <a:ext uri="{9D8B030D-6E8A-4147-A177-3AD203B41FA5}">
                          <a16:colId xmlns:a16="http://schemas.microsoft.com/office/drawing/2014/main" val="3359437350"/>
                        </a:ext>
                      </a:extLst>
                    </a:gridCol>
                    <a:gridCol w="971033">
                      <a:extLst>
                        <a:ext uri="{9D8B030D-6E8A-4147-A177-3AD203B41FA5}">
                          <a16:colId xmlns:a16="http://schemas.microsoft.com/office/drawing/2014/main" val="2207412006"/>
                        </a:ext>
                      </a:extLst>
                    </a:gridCol>
                  </a:tblGrid>
                  <a:tr h="396240">
                    <a:tc>
                      <a:txBody>
                        <a:bodyPr/>
                        <a:lstStyle/>
                        <a:p>
                          <a:pPr algn="ctr"/>
                          <a:r>
                            <a:rPr lang="it-IT" sz="1000"/>
                            <a:t>State Space </a:t>
                          </a:r>
                          <a:r>
                            <a:rPr lang="it-IT" sz="1000" err="1"/>
                            <a:t>Variable</a:t>
                          </a:r>
                          <a:endParaRPr lang="it-IT" sz="1000">
                            <a:latin typeface="+mn-lt"/>
                          </a:endParaRPr>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endParaRPr lang="en-US"/>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blipFill>
                          <a:blip r:embed="rId5"/>
                          <a:stretch>
                            <a:fillRect l="-100000" t="-1515" b="-107576"/>
                          </a:stretch>
                        </a:blipFill>
                      </a:tcPr>
                    </a:tc>
                    <a:extLst>
                      <a:ext uri="{0D108BD9-81ED-4DB2-BD59-A6C34878D82A}">
                        <a16:rowId xmlns:a16="http://schemas.microsoft.com/office/drawing/2014/main" val="4290629935"/>
                      </a:ext>
                    </a:extLst>
                  </a:tr>
                  <a:tr h="396240">
                    <a:tc>
                      <a:txBody>
                        <a:bodyPr/>
                        <a:lstStyle/>
                        <a:p>
                          <a:pPr algn="ctr"/>
                          <a:r>
                            <a:rPr lang="it-IT" sz="1000" err="1"/>
                            <a:t>Diagonal</a:t>
                          </a:r>
                          <a:r>
                            <a:rPr lang="it-IT" sz="1000"/>
                            <a:t> </a:t>
                          </a:r>
                          <a:r>
                            <a:rPr lang="it-IT" sz="1000" err="1"/>
                            <a:t>Matrices</a:t>
                          </a:r>
                          <a:endParaRPr lang="it-IT" sz="1000">
                            <a:latin typeface="+mn-lt"/>
                          </a:endParaRPr>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tcPr>
                    </a:tc>
                    <a:tc>
                      <a:txBody>
                        <a:bodyPr/>
                        <a:lstStyle/>
                        <a:p>
                          <a:endParaRPr lang="en-US"/>
                        </a:p>
                      </a:txBody>
                      <a:tcPr anchor="ctr">
                        <a:lnL w="3175" cap="flat" cmpd="sng" algn="ctr">
                          <a:solidFill>
                            <a:srgbClr val="000000"/>
                          </a:solidFill>
                          <a:prstDash val="solid"/>
                          <a:round/>
                          <a:headEnd type="none" w="med" len="med"/>
                          <a:tailEnd type="none" w="med" len="med"/>
                        </a:lnL>
                        <a:lnR w="3175" cap="flat" cmpd="sng" algn="ctr">
                          <a:solidFill>
                            <a:srgbClr val="000000"/>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blipFill>
                          <a:blip r:embed="rId5"/>
                          <a:stretch>
                            <a:fillRect l="-100000" t="-103077" b="-9231"/>
                          </a:stretch>
                        </a:blipFill>
                      </a:tcPr>
                    </a:tc>
                    <a:extLst>
                      <a:ext uri="{0D108BD9-81ED-4DB2-BD59-A6C34878D82A}">
                        <a16:rowId xmlns:a16="http://schemas.microsoft.com/office/drawing/2014/main" val="1596243648"/>
                      </a:ext>
                    </a:extLst>
                  </a:tr>
                </a:tbl>
              </a:graphicData>
            </a:graphic>
          </p:graphicFrame>
        </mc:Fallback>
      </mc:AlternateContent>
      <p:sp>
        <p:nvSpPr>
          <p:cNvPr id="4" name="Oval 3">
            <a:extLst>
              <a:ext uri="{FF2B5EF4-FFF2-40B4-BE49-F238E27FC236}">
                <a16:creationId xmlns:a16="http://schemas.microsoft.com/office/drawing/2014/main" id="{07E65E0F-4C7C-3314-65E0-286ABC78F846}"/>
              </a:ext>
            </a:extLst>
          </p:cNvPr>
          <p:cNvSpPr/>
          <p:nvPr/>
        </p:nvSpPr>
        <p:spPr>
          <a:xfrm>
            <a:off x="8595360" y="4669973"/>
            <a:ext cx="228600" cy="236763"/>
          </a:xfrm>
          <a:prstGeom prst="ellipse">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000">
                <a:solidFill>
                  <a:srgbClr val="000000"/>
                </a:solidFill>
              </a:rPr>
              <a:t>7</a:t>
            </a:r>
          </a:p>
        </p:txBody>
      </p:sp>
    </p:spTree>
    <p:extLst>
      <p:ext uri="{BB962C8B-B14F-4D97-AF65-F5344CB8AC3E}">
        <p14:creationId xmlns:p14="http://schemas.microsoft.com/office/powerpoint/2010/main" val="85123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56"/>
          <p:cNvSpPr txBox="1">
            <a:spLocks noGrp="1"/>
          </p:cNvSpPr>
          <p:nvPr>
            <p:ph type="title"/>
          </p:nvPr>
        </p:nvSpPr>
        <p:spPr>
          <a:xfrm>
            <a:off x="722377" y="411480"/>
            <a:ext cx="2964964" cy="60283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Vertical Landing</a:t>
            </a:r>
            <a:endParaRPr/>
          </a:p>
        </p:txBody>
      </p:sp>
      <p:grpSp>
        <p:nvGrpSpPr>
          <p:cNvPr id="17" name="Group 16">
            <a:extLst>
              <a:ext uri="{FF2B5EF4-FFF2-40B4-BE49-F238E27FC236}">
                <a16:creationId xmlns:a16="http://schemas.microsoft.com/office/drawing/2014/main" id="{4F0D3E78-5478-4561-3F21-CDABDAF58606}"/>
              </a:ext>
            </a:extLst>
          </p:cNvPr>
          <p:cNvGrpSpPr/>
          <p:nvPr/>
        </p:nvGrpSpPr>
        <p:grpSpPr>
          <a:xfrm>
            <a:off x="6140498" y="292608"/>
            <a:ext cx="2588079" cy="2286000"/>
            <a:chOff x="5837463" y="227294"/>
            <a:chExt cx="2588079" cy="2286000"/>
          </a:xfrm>
        </p:grpSpPr>
        <p:pic>
          <p:nvPicPr>
            <p:cNvPr id="9" name="Picture 8" descr="Chart&#10;&#10;Description automatically generated">
              <a:extLst>
                <a:ext uri="{FF2B5EF4-FFF2-40B4-BE49-F238E27FC236}">
                  <a16:creationId xmlns:a16="http://schemas.microsoft.com/office/drawing/2014/main" id="{20D2E8C2-6766-1F3B-2814-32D17D6AF3C0}"/>
                </a:ext>
              </a:extLst>
            </p:cNvPr>
            <p:cNvPicPr>
              <a:picLocks noChangeAspect="1"/>
            </p:cNvPicPr>
            <p:nvPr/>
          </p:nvPicPr>
          <p:blipFill rotWithShape="1">
            <a:blip r:embed="rId3"/>
            <a:srcRect l="36485" r="14239" b="4119"/>
            <a:stretch/>
          </p:blipFill>
          <p:spPr>
            <a:xfrm>
              <a:off x="5923607" y="227294"/>
              <a:ext cx="2457800" cy="2286000"/>
            </a:xfrm>
            <a:prstGeom prst="rect">
              <a:avLst/>
            </a:prstGeom>
          </p:spPr>
        </p:pic>
        <p:sp>
          <p:nvSpPr>
            <p:cNvPr id="14" name="Rectangle 13">
              <a:extLst>
                <a:ext uri="{FF2B5EF4-FFF2-40B4-BE49-F238E27FC236}">
                  <a16:creationId xmlns:a16="http://schemas.microsoft.com/office/drawing/2014/main" id="{097BD945-FCEB-40BC-0005-70774568BC89}"/>
                </a:ext>
              </a:extLst>
            </p:cNvPr>
            <p:cNvSpPr/>
            <p:nvPr/>
          </p:nvSpPr>
          <p:spPr>
            <a:xfrm>
              <a:off x="5837463" y="242764"/>
              <a:ext cx="2588079" cy="2270530"/>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8" name="Group 17">
            <a:extLst>
              <a:ext uri="{FF2B5EF4-FFF2-40B4-BE49-F238E27FC236}">
                <a16:creationId xmlns:a16="http://schemas.microsoft.com/office/drawing/2014/main" id="{3B210B8B-3628-E3D2-D04D-8F8F401FEFEF}"/>
              </a:ext>
            </a:extLst>
          </p:cNvPr>
          <p:cNvGrpSpPr/>
          <p:nvPr/>
        </p:nvGrpSpPr>
        <p:grpSpPr>
          <a:xfrm>
            <a:off x="6140498" y="2498271"/>
            <a:ext cx="2588079" cy="2350867"/>
            <a:chOff x="5837463" y="2432957"/>
            <a:chExt cx="2588079" cy="2350867"/>
          </a:xfrm>
        </p:grpSpPr>
        <p:pic>
          <p:nvPicPr>
            <p:cNvPr id="6" name="Picture 5" descr="Chart&#10;&#10;Description automatically generated">
              <a:extLst>
                <a:ext uri="{FF2B5EF4-FFF2-40B4-BE49-F238E27FC236}">
                  <a16:creationId xmlns:a16="http://schemas.microsoft.com/office/drawing/2014/main" id="{8848E3FA-0147-E851-3B39-1A7440620CBC}"/>
                </a:ext>
              </a:extLst>
            </p:cNvPr>
            <p:cNvPicPr>
              <a:picLocks noChangeAspect="1"/>
            </p:cNvPicPr>
            <p:nvPr/>
          </p:nvPicPr>
          <p:blipFill rotWithShape="1">
            <a:blip r:embed="rId4"/>
            <a:srcRect l="33306" r="26164" b="11783"/>
            <a:stretch/>
          </p:blipFill>
          <p:spPr>
            <a:xfrm>
              <a:off x="6053921" y="2432957"/>
              <a:ext cx="2197171" cy="2286000"/>
            </a:xfrm>
            <a:prstGeom prst="rect">
              <a:avLst/>
            </a:prstGeom>
          </p:spPr>
        </p:pic>
        <p:sp>
          <p:nvSpPr>
            <p:cNvPr id="16" name="Rectangle 15">
              <a:extLst>
                <a:ext uri="{FF2B5EF4-FFF2-40B4-BE49-F238E27FC236}">
                  <a16:creationId xmlns:a16="http://schemas.microsoft.com/office/drawing/2014/main" id="{81101564-330C-BE2D-D7A2-972CF3248880}"/>
                </a:ext>
              </a:extLst>
            </p:cNvPr>
            <p:cNvSpPr/>
            <p:nvPr/>
          </p:nvSpPr>
          <p:spPr>
            <a:xfrm>
              <a:off x="5837463" y="2513294"/>
              <a:ext cx="2588079" cy="2270530"/>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4" name="Group 23">
            <a:extLst>
              <a:ext uri="{FF2B5EF4-FFF2-40B4-BE49-F238E27FC236}">
                <a16:creationId xmlns:a16="http://schemas.microsoft.com/office/drawing/2014/main" id="{7C19BE16-D36A-03FE-D89D-899E853C6476}"/>
              </a:ext>
            </a:extLst>
          </p:cNvPr>
          <p:cNvGrpSpPr/>
          <p:nvPr/>
        </p:nvGrpSpPr>
        <p:grpSpPr>
          <a:xfrm>
            <a:off x="449600" y="1263729"/>
            <a:ext cx="2964963" cy="2980267"/>
            <a:chOff x="1607038" y="1427873"/>
            <a:chExt cx="2964963" cy="2980267"/>
          </a:xfrm>
        </p:grpSpPr>
        <p:sp>
          <p:nvSpPr>
            <p:cNvPr id="20" name="Rectangle 19">
              <a:extLst>
                <a:ext uri="{FF2B5EF4-FFF2-40B4-BE49-F238E27FC236}">
                  <a16:creationId xmlns:a16="http://schemas.microsoft.com/office/drawing/2014/main" id="{BCB1B867-F24F-FCD9-F0B7-DBB5213CB43A}"/>
                </a:ext>
              </a:extLst>
            </p:cNvPr>
            <p:cNvSpPr/>
            <p:nvPr/>
          </p:nvSpPr>
          <p:spPr>
            <a:xfrm>
              <a:off x="1607038" y="1427873"/>
              <a:ext cx="2964963" cy="2980267"/>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Picture 20">
              <a:extLst>
                <a:ext uri="{FF2B5EF4-FFF2-40B4-BE49-F238E27FC236}">
                  <a16:creationId xmlns:a16="http://schemas.microsoft.com/office/drawing/2014/main" id="{0BE6F972-1E2E-8C10-B2F7-09B385C0926F}"/>
                </a:ext>
              </a:extLst>
            </p:cNvPr>
            <p:cNvPicPr>
              <a:picLocks noChangeAspect="1"/>
            </p:cNvPicPr>
            <p:nvPr/>
          </p:nvPicPr>
          <p:blipFill rotWithShape="1">
            <a:blip r:embed="rId5"/>
            <a:srcRect l="7071" r="48806" b="4882"/>
            <a:stretch/>
          </p:blipFill>
          <p:spPr>
            <a:xfrm>
              <a:off x="1724026" y="1512344"/>
              <a:ext cx="2727568" cy="2811323"/>
            </a:xfrm>
            <a:prstGeom prst="rect">
              <a:avLst/>
            </a:prstGeom>
          </p:spPr>
        </p:pic>
      </p:grpSp>
      <p:grpSp>
        <p:nvGrpSpPr>
          <p:cNvPr id="28" name="Group 27">
            <a:extLst>
              <a:ext uri="{FF2B5EF4-FFF2-40B4-BE49-F238E27FC236}">
                <a16:creationId xmlns:a16="http://schemas.microsoft.com/office/drawing/2014/main" id="{A597826D-2636-407E-43B2-0D4FBF91A101}"/>
              </a:ext>
            </a:extLst>
          </p:cNvPr>
          <p:cNvGrpSpPr/>
          <p:nvPr/>
        </p:nvGrpSpPr>
        <p:grpSpPr>
          <a:xfrm>
            <a:off x="3415064" y="1263729"/>
            <a:ext cx="2725434" cy="2270530"/>
            <a:chOff x="3419792" y="1661374"/>
            <a:chExt cx="2725434" cy="2270530"/>
          </a:xfrm>
        </p:grpSpPr>
        <p:pic>
          <p:nvPicPr>
            <p:cNvPr id="26" name="Picture 25">
              <a:extLst>
                <a:ext uri="{FF2B5EF4-FFF2-40B4-BE49-F238E27FC236}">
                  <a16:creationId xmlns:a16="http://schemas.microsoft.com/office/drawing/2014/main" id="{6361B956-C74F-3AB2-6E3F-F11DB091A516}"/>
                </a:ext>
              </a:extLst>
            </p:cNvPr>
            <p:cNvPicPr>
              <a:picLocks noChangeAspect="1"/>
            </p:cNvPicPr>
            <p:nvPr/>
          </p:nvPicPr>
          <p:blipFill rotWithShape="1">
            <a:blip r:embed="rId6"/>
            <a:srcRect l="7032" t="4985" r="8008" b="4614"/>
            <a:stretch/>
          </p:blipFill>
          <p:spPr>
            <a:xfrm>
              <a:off x="3462450" y="1745079"/>
              <a:ext cx="2635390" cy="2103120"/>
            </a:xfrm>
            <a:prstGeom prst="rect">
              <a:avLst/>
            </a:prstGeom>
          </p:spPr>
        </p:pic>
        <p:sp>
          <p:nvSpPr>
            <p:cNvPr id="27" name="Rectangle 26">
              <a:extLst>
                <a:ext uri="{FF2B5EF4-FFF2-40B4-BE49-F238E27FC236}">
                  <a16:creationId xmlns:a16="http://schemas.microsoft.com/office/drawing/2014/main" id="{98A461DF-3C0A-FCC6-F630-543F799592CE}"/>
                </a:ext>
              </a:extLst>
            </p:cNvPr>
            <p:cNvSpPr/>
            <p:nvPr/>
          </p:nvSpPr>
          <p:spPr>
            <a:xfrm>
              <a:off x="3419792" y="1661374"/>
              <a:ext cx="2725434" cy="2270530"/>
            </a:xfrm>
            <a:prstGeom prst="rect">
              <a:avLst/>
            </a:prstGeom>
            <a:no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2" name="Oval 1">
            <a:extLst>
              <a:ext uri="{FF2B5EF4-FFF2-40B4-BE49-F238E27FC236}">
                <a16:creationId xmlns:a16="http://schemas.microsoft.com/office/drawing/2014/main" id="{180CE4E2-9D4A-8F09-A58F-E524492A3A46}"/>
              </a:ext>
            </a:extLst>
          </p:cNvPr>
          <p:cNvSpPr/>
          <p:nvPr/>
        </p:nvSpPr>
        <p:spPr>
          <a:xfrm>
            <a:off x="8595360" y="4672584"/>
            <a:ext cx="228600" cy="236763"/>
          </a:xfrm>
          <a:prstGeom prst="ellipse">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000">
                <a:solidFill>
                  <a:srgbClr val="000000"/>
                </a:solidFill>
              </a:rPr>
              <a:t>8</a:t>
            </a:r>
          </a:p>
        </p:txBody>
      </p:sp>
    </p:spTree>
    <p:extLst>
      <p:ext uri="{BB962C8B-B14F-4D97-AF65-F5344CB8AC3E}">
        <p14:creationId xmlns:p14="http://schemas.microsoft.com/office/powerpoint/2010/main" val="2287810929"/>
      </p:ext>
    </p:extLst>
  </p:cSld>
  <p:clrMapOvr>
    <a:masterClrMapping/>
  </p:clrMapOvr>
</p:sld>
</file>

<file path=ppt/theme/theme1.xml><?xml version="1.0" encoding="utf-8"?>
<a:theme xmlns:a="http://schemas.openxmlformats.org/drawingml/2006/main" name="Civil Engineering Indian Company Profile by Slidesgo">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55D5E1E31FD6D545B34AE9BD6E295ECC" ma:contentTypeVersion="13" ma:contentTypeDescription="Creare un nuovo documento." ma:contentTypeScope="" ma:versionID="a2bcd42fa836290010f84378992d0aed">
  <xsd:schema xmlns:xsd="http://www.w3.org/2001/XMLSchema" xmlns:xs="http://www.w3.org/2001/XMLSchema" xmlns:p="http://schemas.microsoft.com/office/2006/metadata/properties" xmlns:ns3="74fbdb79-0241-4b90-9368-50c0a4211ad0" xmlns:ns4="ca725fb0-b05c-40d4-96fc-5d1da26f570d" targetNamespace="http://schemas.microsoft.com/office/2006/metadata/properties" ma:root="true" ma:fieldsID="74c323ecd570627b5532988136e766eb" ns3:_="" ns4:_="">
    <xsd:import namespace="74fbdb79-0241-4b90-9368-50c0a4211ad0"/>
    <xsd:import namespace="ca725fb0-b05c-40d4-96fc-5d1da26f570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_activity" minOccurs="0"/>
                <xsd:element ref="ns4:MediaServiceSearchPropertie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fbdb79-0241-4b90-9368-50c0a4211ad0"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SharingHintHash" ma:index="10" nillable="true" ma:displayName="Hash suggerimento condivisione"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725fb0-b05c-40d4-96fc-5d1da26f570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ca725fb0-b05c-40d4-96fc-5d1da26f570d" xsi:nil="true"/>
  </documentManagement>
</p:properties>
</file>

<file path=customXml/itemProps1.xml><?xml version="1.0" encoding="utf-8"?>
<ds:datastoreItem xmlns:ds="http://schemas.openxmlformats.org/officeDocument/2006/customXml" ds:itemID="{769B815D-3056-4D02-9C85-319C38D2C2E6}">
  <ds:schemaRefs>
    <ds:schemaRef ds:uri="http://schemas.microsoft.com/sharepoint/v3/contenttype/forms"/>
  </ds:schemaRefs>
</ds:datastoreItem>
</file>

<file path=customXml/itemProps2.xml><?xml version="1.0" encoding="utf-8"?>
<ds:datastoreItem xmlns:ds="http://schemas.openxmlformats.org/officeDocument/2006/customXml" ds:itemID="{6CFC9BC5-6990-4C16-9FA4-A5A84CE85332}">
  <ds:schemaRefs>
    <ds:schemaRef ds:uri="74fbdb79-0241-4b90-9368-50c0a4211ad0"/>
    <ds:schemaRef ds:uri="ca725fb0-b05c-40d4-96fc-5d1da26f57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1E7211F-E884-4526-A662-FC3A7183F587}">
  <ds:schemaRefs>
    <ds:schemaRef ds:uri="74fbdb79-0241-4b90-9368-50c0a4211ad0"/>
    <ds:schemaRef ds:uri="ca725fb0-b05c-40d4-96fc-5d1da26f570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12</Slides>
  <Notes>12</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Civil Engineering Indian Company Profile by Slidesgo</vt:lpstr>
      <vt:lpstr>Drone Trajectory Tracking  for Train Diagnostics</vt:lpstr>
      <vt:lpstr>Outline</vt:lpstr>
      <vt:lpstr>Drones for Train Diagnostics</vt:lpstr>
      <vt:lpstr>Operating Scenario</vt:lpstr>
      <vt:lpstr>Objective</vt:lpstr>
      <vt:lpstr>Planning</vt:lpstr>
      <vt:lpstr>Control Strategy: Leader-Following Consensus Algorithm</vt:lpstr>
      <vt:lpstr>Control Strategy: LQR Algorithm</vt:lpstr>
      <vt:lpstr>Vertical Landing</vt:lpstr>
      <vt:lpstr>Oblique Landing</vt:lpstr>
      <vt:lpstr>Conclusion</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DST_Castellaneta_Nocerino</dc:title>
  <cp:revision>1</cp:revision>
  <dcterms:modified xsi:type="dcterms:W3CDTF">2023-03-06T11:48:01Z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0x01010055D5E1E31FD6D545B34AE9BD6E295ECC</vt:lpwstr>
  </property>
</Properties>
</file>